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6"/>
  </p:notesMasterIdLst>
  <p:sldIdLst>
    <p:sldId id="256" r:id="rId2"/>
    <p:sldId id="258" r:id="rId3"/>
    <p:sldId id="259" r:id="rId4"/>
    <p:sldId id="260" r:id="rId5"/>
    <p:sldId id="592" r:id="rId6"/>
    <p:sldId id="576" r:id="rId7"/>
    <p:sldId id="577" r:id="rId8"/>
    <p:sldId id="578" r:id="rId9"/>
    <p:sldId id="579" r:id="rId10"/>
    <p:sldId id="580" r:id="rId11"/>
    <p:sldId id="585" r:id="rId12"/>
    <p:sldId id="530" r:id="rId13"/>
    <p:sldId id="531" r:id="rId14"/>
    <p:sldId id="532" r:id="rId15"/>
    <p:sldId id="582" r:id="rId16"/>
    <p:sldId id="581" r:id="rId17"/>
    <p:sldId id="555" r:id="rId18"/>
    <p:sldId id="562" r:id="rId19"/>
    <p:sldId id="561" r:id="rId20"/>
    <p:sldId id="556" r:id="rId21"/>
    <p:sldId id="541" r:id="rId22"/>
    <p:sldId id="558" r:id="rId23"/>
    <p:sldId id="542" r:id="rId24"/>
    <p:sldId id="559" r:id="rId25"/>
    <p:sldId id="596" r:id="rId26"/>
    <p:sldId id="560" r:id="rId27"/>
    <p:sldId id="593" r:id="rId28"/>
    <p:sldId id="594" r:id="rId29"/>
    <p:sldId id="257" r:id="rId30"/>
    <p:sldId id="597" r:id="rId31"/>
    <p:sldId id="261" r:id="rId32"/>
    <p:sldId id="262" r:id="rId33"/>
    <p:sldId id="591" r:id="rId34"/>
    <p:sldId id="263" r:id="rId35"/>
  </p:sldIdLst>
  <p:sldSz cx="14630400" cy="8229600"/>
  <p:notesSz cx="8229600" cy="14630400"/>
  <p:embeddedFontLst>
    <p:embeddedFont>
      <p:font typeface="Meiryo" panose="020B0604030504040204" pitchFamily="34" charset="-128"/>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IBM Plex Sans Medium" panose="020B0603050203000203" pitchFamily="34" charset="0"/>
      <p:regular r:id="rId45"/>
      <p:italic r:id="rId46"/>
    </p:embeddedFont>
    <p:embeddedFont>
      <p:font typeface="Impact" panose="020B0806030902050204" pitchFamily="34" charset="0"/>
      <p:regular r:id="rId47"/>
    </p:embeddedFont>
    <p:embeddedFont>
      <p:font typeface="Roboto" panose="02000000000000000000" pitchFamily="2" charset="0"/>
      <p:regular r:id="rId48"/>
      <p:bold r:id="rId49"/>
      <p:italic r:id="rId50"/>
      <p:boldItalic r:id="rId51"/>
    </p:embeddedFont>
    <p:embeddedFont>
      <p:font typeface="Roboto Bold" panose="02000000000000000000" charset="0"/>
      <p:bold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192.168.1.111\Dptos\GDC\Dpto_ToroFinance\17.-%20RATING\PUBLICACIONES\EMPRESAS%20ESPA&#209;OLAS\Empresas_espa&#241;olas_V2.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192.168.1.111\Dptos\GDC\Dpto_ToroFinance\17.-%20RATING\PUBLICACIONES\EMPRESAS%20ESPA&#209;OLAS\Empresas_espa&#241;olas_V2.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192.168.1.111\Dptos\GDC\Dpto_ToroFinance\17.-%20RATING\PUBLICACIONES\EMPRESAS%20ESPA&#209;OLAS\Empresas_espa&#241;olas_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1">
                  <a:lumMod val="65000"/>
                </a:schemeClr>
              </a:solidFill>
              <a:ln>
                <a:noFill/>
              </a:ln>
              <a:effectLst/>
            </c:spPr>
            <c:extLst>
              <c:ext xmlns:c16="http://schemas.microsoft.com/office/drawing/2014/chart" uri="{C3380CC4-5D6E-409C-BE32-E72D297353CC}">
                <c16:uniqueId val="{00000001-F440-4AFF-9D1B-E610B511D6B5}"/>
              </c:ext>
            </c:extLst>
          </c:dPt>
          <c:dPt>
            <c:idx val="1"/>
            <c:invertIfNegative val="0"/>
            <c:bubble3D val="0"/>
            <c:spPr>
              <a:solidFill>
                <a:srgbClr val="C00000"/>
              </a:solidFill>
              <a:ln>
                <a:noFill/>
              </a:ln>
              <a:effectLst/>
            </c:spPr>
            <c:extLst>
              <c:ext xmlns:c16="http://schemas.microsoft.com/office/drawing/2014/chart" uri="{C3380CC4-5D6E-409C-BE32-E72D297353CC}">
                <c16:uniqueId val="{00000003-F440-4AFF-9D1B-E610B511D6B5}"/>
              </c:ext>
            </c:extLst>
          </c:dPt>
          <c:cat>
            <c:numRef>
              <c:f>'[Empresas_españolas_V2.xlsx]Datos Rating'!$AQ$30:$AQ$31</c:f>
              <c:numCache>
                <c:formatCode>General</c:formatCode>
                <c:ptCount val="2"/>
                <c:pt idx="0">
                  <c:v>2012</c:v>
                </c:pt>
                <c:pt idx="1">
                  <c:v>2013</c:v>
                </c:pt>
              </c:numCache>
            </c:numRef>
          </c:cat>
          <c:val>
            <c:numRef>
              <c:f>'[Empresas_españolas_V2.xlsx]Datos Rating'!$AR$30:$AR$31</c:f>
              <c:numCache>
                <c:formatCode>General</c:formatCode>
                <c:ptCount val="2"/>
                <c:pt idx="0">
                  <c:v>4.9873944168781685</c:v>
                </c:pt>
                <c:pt idx="1">
                  <c:v>5.01</c:v>
                </c:pt>
              </c:numCache>
            </c:numRef>
          </c:val>
          <c:extLst>
            <c:ext xmlns:c16="http://schemas.microsoft.com/office/drawing/2014/chart" uri="{C3380CC4-5D6E-409C-BE32-E72D297353CC}">
              <c16:uniqueId val="{00000004-F440-4AFF-9D1B-E610B511D6B5}"/>
            </c:ext>
          </c:extLst>
        </c:ser>
        <c:dLbls>
          <c:showLegendKey val="0"/>
          <c:showVal val="0"/>
          <c:showCatName val="0"/>
          <c:showSerName val="0"/>
          <c:showPercent val="0"/>
          <c:showBubbleSize val="0"/>
        </c:dLbls>
        <c:gapWidth val="219"/>
        <c:overlap val="-27"/>
        <c:axId val="96305920"/>
        <c:axId val="104096128"/>
      </c:barChart>
      <c:catAx>
        <c:axId val="96305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104096128"/>
        <c:crosses val="autoZero"/>
        <c:auto val="1"/>
        <c:lblAlgn val="ctr"/>
        <c:lblOffset val="100"/>
        <c:noMultiLvlLbl val="0"/>
      </c:catAx>
      <c:valAx>
        <c:axId val="104096128"/>
        <c:scaling>
          <c:orientation val="minMax"/>
          <c:min val="4.5000000000000009"/>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6305920"/>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'[Empresas_españolas_V2.xlsx]Datos Rating'!$C$1</c:f>
              <c:strCache>
                <c:ptCount val="1"/>
                <c:pt idx="0">
                  <c:v>2012</c:v>
                </c:pt>
              </c:strCache>
            </c:strRef>
          </c:tx>
          <c:spPr>
            <a:solidFill>
              <a:schemeClr val="bg2">
                <a:lumMod val="75000"/>
              </a:schemeClr>
            </a:solidFill>
            <a:ln>
              <a:noFill/>
            </a:ln>
            <a:effectLst/>
          </c:spPr>
          <c:invertIfNegative val="0"/>
          <c:cat>
            <c:strRef>
              <c:f>'[Empresas_españolas_V2.xlsx]Datos Rating'!$B$2:$B$22</c:f>
              <c:strCache>
                <c:ptCount val="21"/>
                <c:pt idx="0">
                  <c:v>AAA</c:v>
                </c:pt>
                <c:pt idx="1">
                  <c:v>AA+</c:v>
                </c:pt>
                <c:pt idx="2">
                  <c:v>AA</c:v>
                </c:pt>
                <c:pt idx="3">
                  <c:v>AA-</c:v>
                </c:pt>
                <c:pt idx="4">
                  <c:v>A+</c:v>
                </c:pt>
                <c:pt idx="5">
                  <c:v>A</c:v>
                </c:pt>
                <c:pt idx="6">
                  <c:v>A-</c:v>
                </c:pt>
                <c:pt idx="7">
                  <c:v>BBB+</c:v>
                </c:pt>
                <c:pt idx="8">
                  <c:v>BBB</c:v>
                </c:pt>
                <c:pt idx="9">
                  <c:v>BBB-</c:v>
                </c:pt>
                <c:pt idx="10">
                  <c:v>BB+</c:v>
                </c:pt>
                <c:pt idx="11">
                  <c:v>BB</c:v>
                </c:pt>
                <c:pt idx="12">
                  <c:v>BB-</c:v>
                </c:pt>
                <c:pt idx="13">
                  <c:v>B+</c:v>
                </c:pt>
                <c:pt idx="14">
                  <c:v>B</c:v>
                </c:pt>
                <c:pt idx="15">
                  <c:v>B-</c:v>
                </c:pt>
                <c:pt idx="16">
                  <c:v>CCC+</c:v>
                </c:pt>
                <c:pt idx="17">
                  <c:v>CCC</c:v>
                </c:pt>
                <c:pt idx="18">
                  <c:v>CCC-</c:v>
                </c:pt>
                <c:pt idx="19">
                  <c:v>CC</c:v>
                </c:pt>
                <c:pt idx="20">
                  <c:v>C</c:v>
                </c:pt>
              </c:strCache>
            </c:strRef>
          </c:cat>
          <c:val>
            <c:numRef>
              <c:f>'[Empresas_españolas_V2.xlsx]Datos Rating'!$C$2:$C$22</c:f>
              <c:numCache>
                <c:formatCode>0.0%</c:formatCode>
                <c:ptCount val="21"/>
                <c:pt idx="0">
                  <c:v>1.6287261846142207E-3</c:v>
                </c:pt>
                <c:pt idx="1">
                  <c:v>8.3330176887239245E-4</c:v>
                </c:pt>
                <c:pt idx="2">
                  <c:v>1.9696223627892885E-3</c:v>
                </c:pt>
                <c:pt idx="3">
                  <c:v>5.9467444414984371E-3</c:v>
                </c:pt>
                <c:pt idx="4">
                  <c:v>7.0830650354153342E-3</c:v>
                </c:pt>
                <c:pt idx="5">
                  <c:v>8.1815082762016714E-3</c:v>
                </c:pt>
                <c:pt idx="6">
                  <c:v>3.1021552213931287E-2</c:v>
                </c:pt>
                <c:pt idx="7">
                  <c:v>7.8027347448960283E-2</c:v>
                </c:pt>
                <c:pt idx="8">
                  <c:v>0.12832847240634823</c:v>
                </c:pt>
                <c:pt idx="9">
                  <c:v>0.20938600810575356</c:v>
                </c:pt>
                <c:pt idx="10">
                  <c:v>0.26105071777584227</c:v>
                </c:pt>
                <c:pt idx="11">
                  <c:v>0.14385818718987933</c:v>
                </c:pt>
                <c:pt idx="12">
                  <c:v>7.0186735350933768E-2</c:v>
                </c:pt>
                <c:pt idx="13">
                  <c:v>3.0870042801409089E-2</c:v>
                </c:pt>
                <c:pt idx="14">
                  <c:v>1.4847922427180789E-2</c:v>
                </c:pt>
                <c:pt idx="15">
                  <c:v>5.0755653194954715E-3</c:v>
                </c:pt>
                <c:pt idx="16">
                  <c:v>4.5452823756675923E-4</c:v>
                </c:pt>
                <c:pt idx="17">
                  <c:v>5.6816029695844921E-4</c:v>
                </c:pt>
                <c:pt idx="18">
                  <c:v>3.4089617817506979E-4</c:v>
                </c:pt>
                <c:pt idx="19">
                  <c:v>3.0301882504450635E-4</c:v>
                </c:pt>
                <c:pt idx="20">
                  <c:v>3.7877353130563328E-5</c:v>
                </c:pt>
              </c:numCache>
            </c:numRef>
          </c:val>
          <c:extLst>
            <c:ext xmlns:c16="http://schemas.microsoft.com/office/drawing/2014/chart" uri="{C3380CC4-5D6E-409C-BE32-E72D297353CC}">
              <c16:uniqueId val="{00000000-28C4-4FDA-AAA9-C2A4CB2EB6F7}"/>
            </c:ext>
          </c:extLst>
        </c:ser>
        <c:ser>
          <c:idx val="1"/>
          <c:order val="1"/>
          <c:tx>
            <c:strRef>
              <c:f>'[Empresas_españolas_V2.xlsx]Datos Rating'!$D$1</c:f>
              <c:strCache>
                <c:ptCount val="1"/>
                <c:pt idx="0">
                  <c:v>2013</c:v>
                </c:pt>
              </c:strCache>
            </c:strRef>
          </c:tx>
          <c:spPr>
            <a:solidFill>
              <a:srgbClr val="C00000"/>
            </a:solidFill>
            <a:ln>
              <a:noFill/>
            </a:ln>
            <a:effectLst/>
          </c:spPr>
          <c:invertIfNegative val="0"/>
          <c:val>
            <c:numRef>
              <c:f>'[Empresas_españolas_V2.xlsx]Datos Rating'!$D$2:$D$22</c:f>
              <c:numCache>
                <c:formatCode>0.0%</c:formatCode>
                <c:ptCount val="21"/>
                <c:pt idx="0">
                  <c:v>1.9321109258978672E-3</c:v>
                </c:pt>
                <c:pt idx="1">
                  <c:v>8.3345961509319723E-4</c:v>
                </c:pt>
                <c:pt idx="2">
                  <c:v>1.6669192301863932E-3</c:v>
                </c:pt>
                <c:pt idx="3">
                  <c:v>6.6676769207455674E-3</c:v>
                </c:pt>
                <c:pt idx="4">
                  <c:v>7.9557508713441524E-3</c:v>
                </c:pt>
                <c:pt idx="5">
                  <c:v>9.6984391574481115E-3</c:v>
                </c:pt>
                <c:pt idx="6">
                  <c:v>3.3527807243521744E-2</c:v>
                </c:pt>
                <c:pt idx="7">
                  <c:v>8.569480224276424E-2</c:v>
                </c:pt>
                <c:pt idx="8">
                  <c:v>0.13020912259433268</c:v>
                </c:pt>
                <c:pt idx="9">
                  <c:v>0.20484164267313229</c:v>
                </c:pt>
                <c:pt idx="10">
                  <c:v>0.25090922867101079</c:v>
                </c:pt>
                <c:pt idx="11">
                  <c:v>0.13922564024852238</c:v>
                </c:pt>
                <c:pt idx="12">
                  <c:v>6.9821185028034569E-2</c:v>
                </c:pt>
                <c:pt idx="13">
                  <c:v>3.2694347628428613E-2</c:v>
                </c:pt>
                <c:pt idx="14">
                  <c:v>1.5153811183512661E-2</c:v>
                </c:pt>
                <c:pt idx="15">
                  <c:v>7.3117138960448608E-3</c:v>
                </c:pt>
                <c:pt idx="16">
                  <c:v>6.4403697529928942E-4</c:v>
                </c:pt>
                <c:pt idx="17">
                  <c:v>4.9249886346416124E-4</c:v>
                </c:pt>
                <c:pt idx="18">
                  <c:v>4.5461433550538069E-4</c:v>
                </c:pt>
                <c:pt idx="19">
                  <c:v>2.2730716775269034E-4</c:v>
                </c:pt>
                <c:pt idx="20">
                  <c:v>3.7884527958781665E-5</c:v>
                </c:pt>
              </c:numCache>
            </c:numRef>
          </c:val>
          <c:extLst>
            <c:ext xmlns:c16="http://schemas.microsoft.com/office/drawing/2014/chart" uri="{C3380CC4-5D6E-409C-BE32-E72D297353CC}">
              <c16:uniqueId val="{00000001-28C4-4FDA-AAA9-C2A4CB2EB6F7}"/>
            </c:ext>
          </c:extLst>
        </c:ser>
        <c:dLbls>
          <c:showLegendKey val="0"/>
          <c:showVal val="0"/>
          <c:showCatName val="0"/>
          <c:showSerName val="0"/>
          <c:showPercent val="0"/>
          <c:showBubbleSize val="0"/>
        </c:dLbls>
        <c:gapWidth val="51"/>
        <c:overlap val="-27"/>
        <c:axId val="105876480"/>
        <c:axId val="104538880"/>
      </c:barChart>
      <c:catAx>
        <c:axId val="10587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538880"/>
        <c:crosses val="autoZero"/>
        <c:auto val="1"/>
        <c:lblAlgn val="ctr"/>
        <c:lblOffset val="100"/>
        <c:noMultiLvlLbl val="0"/>
      </c:catAx>
      <c:valAx>
        <c:axId val="10453888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8764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'[Empresas_españolas_V2.xlsx]Datos Rating'!$C$61</c:f>
              <c:strCache>
                <c:ptCount val="1"/>
                <c:pt idx="0">
                  <c:v>COTIZADAS - IBEX35</c:v>
                </c:pt>
              </c:strCache>
            </c:strRef>
          </c:tx>
          <c:spPr>
            <a:solidFill>
              <a:schemeClr val="bg2">
                <a:lumMod val="50000"/>
              </a:schemeClr>
            </a:solidFill>
            <a:ln>
              <a:noFill/>
            </a:ln>
            <a:effectLst/>
          </c:spPr>
          <c:invertIfNegative val="0"/>
          <c:cat>
            <c:strRef>
              <c:f>'[Empresas_españolas_V2.xlsx]Datos Rating'!$B$62:$B$82</c:f>
              <c:strCache>
                <c:ptCount val="21"/>
                <c:pt idx="0">
                  <c:v>AAA</c:v>
                </c:pt>
                <c:pt idx="1">
                  <c:v>AA+</c:v>
                </c:pt>
                <c:pt idx="2">
                  <c:v>AA</c:v>
                </c:pt>
                <c:pt idx="3">
                  <c:v>AA-</c:v>
                </c:pt>
                <c:pt idx="4">
                  <c:v>A+</c:v>
                </c:pt>
                <c:pt idx="5">
                  <c:v>A</c:v>
                </c:pt>
                <c:pt idx="6">
                  <c:v>A-</c:v>
                </c:pt>
                <c:pt idx="7">
                  <c:v>BBB+</c:v>
                </c:pt>
                <c:pt idx="8">
                  <c:v>BBB</c:v>
                </c:pt>
                <c:pt idx="9">
                  <c:v>BBB-</c:v>
                </c:pt>
                <c:pt idx="10">
                  <c:v>BB+</c:v>
                </c:pt>
                <c:pt idx="11">
                  <c:v>BB</c:v>
                </c:pt>
                <c:pt idx="12">
                  <c:v>BB-</c:v>
                </c:pt>
                <c:pt idx="13">
                  <c:v>B+</c:v>
                </c:pt>
                <c:pt idx="14">
                  <c:v>B</c:v>
                </c:pt>
                <c:pt idx="15">
                  <c:v>B-</c:v>
                </c:pt>
                <c:pt idx="16">
                  <c:v>CCC+</c:v>
                </c:pt>
                <c:pt idx="17">
                  <c:v>CCC</c:v>
                </c:pt>
                <c:pt idx="18">
                  <c:v>C</c:v>
                </c:pt>
                <c:pt idx="19">
                  <c:v>DD</c:v>
                </c:pt>
                <c:pt idx="20">
                  <c:v>D</c:v>
                </c:pt>
              </c:strCache>
            </c:strRef>
          </c:cat>
          <c:val>
            <c:numRef>
              <c:f>'[Empresas_españolas_V2.xlsx]Datos Rating'!$C$62:$C$82</c:f>
              <c:numCache>
                <c:formatCode>General</c:formatCode>
                <c:ptCount val="21"/>
                <c:pt idx="3">
                  <c:v>1</c:v>
                </c:pt>
                <c:pt idx="7">
                  <c:v>2</c:v>
                </c:pt>
                <c:pt idx="8">
                  <c:v>2</c:v>
                </c:pt>
                <c:pt idx="9">
                  <c:v>9</c:v>
                </c:pt>
                <c:pt idx="10">
                  <c:v>2</c:v>
                </c:pt>
                <c:pt idx="13">
                  <c:v>3</c:v>
                </c:pt>
              </c:numCache>
            </c:numRef>
          </c:val>
          <c:extLst>
            <c:ext xmlns:c16="http://schemas.microsoft.com/office/drawing/2014/chart" uri="{C3380CC4-5D6E-409C-BE32-E72D297353CC}">
              <c16:uniqueId val="{00000000-ECE3-44B5-8BDC-51E85F07E96E}"/>
            </c:ext>
          </c:extLst>
        </c:ser>
        <c:ser>
          <c:idx val="1"/>
          <c:order val="1"/>
          <c:tx>
            <c:strRef>
              <c:f>'[Empresas_españolas_V2.xlsx]Datos Rating'!$D$61</c:f>
              <c:strCache>
                <c:ptCount val="1"/>
                <c:pt idx="0">
                  <c:v>COTIZADAS - NO IBEX35</c:v>
                </c:pt>
              </c:strCache>
            </c:strRef>
          </c:tx>
          <c:spPr>
            <a:solidFill>
              <a:schemeClr val="bg2">
                <a:lumMod val="90000"/>
              </a:schemeClr>
            </a:solidFill>
            <a:ln>
              <a:noFill/>
            </a:ln>
            <a:effectLst/>
          </c:spPr>
          <c:invertIfNegative val="0"/>
          <c:cat>
            <c:strRef>
              <c:f>'[Empresas_españolas_V2.xlsx]Datos Rating'!$B$62:$B$82</c:f>
              <c:strCache>
                <c:ptCount val="21"/>
                <c:pt idx="0">
                  <c:v>AAA</c:v>
                </c:pt>
                <c:pt idx="1">
                  <c:v>AA+</c:v>
                </c:pt>
                <c:pt idx="2">
                  <c:v>AA</c:v>
                </c:pt>
                <c:pt idx="3">
                  <c:v>AA-</c:v>
                </c:pt>
                <c:pt idx="4">
                  <c:v>A+</c:v>
                </c:pt>
                <c:pt idx="5">
                  <c:v>A</c:v>
                </c:pt>
                <c:pt idx="6">
                  <c:v>A-</c:v>
                </c:pt>
                <c:pt idx="7">
                  <c:v>BBB+</c:v>
                </c:pt>
                <c:pt idx="8">
                  <c:v>BBB</c:v>
                </c:pt>
                <c:pt idx="9">
                  <c:v>BBB-</c:v>
                </c:pt>
                <c:pt idx="10">
                  <c:v>BB+</c:v>
                </c:pt>
                <c:pt idx="11">
                  <c:v>BB</c:v>
                </c:pt>
                <c:pt idx="12">
                  <c:v>BB-</c:v>
                </c:pt>
                <c:pt idx="13">
                  <c:v>B+</c:v>
                </c:pt>
                <c:pt idx="14">
                  <c:v>B</c:v>
                </c:pt>
                <c:pt idx="15">
                  <c:v>B-</c:v>
                </c:pt>
                <c:pt idx="16">
                  <c:v>CCC+</c:v>
                </c:pt>
                <c:pt idx="17">
                  <c:v>CCC</c:v>
                </c:pt>
                <c:pt idx="18">
                  <c:v>C</c:v>
                </c:pt>
                <c:pt idx="19">
                  <c:v>DD</c:v>
                </c:pt>
                <c:pt idx="20">
                  <c:v>D</c:v>
                </c:pt>
              </c:strCache>
            </c:strRef>
          </c:cat>
          <c:val>
            <c:numRef>
              <c:f>'[Empresas_españolas_V2.xlsx]Datos Rating'!$D$62:$D$82</c:f>
              <c:numCache>
                <c:formatCode>General</c:formatCode>
                <c:ptCount val="21"/>
                <c:pt idx="8">
                  <c:v>2</c:v>
                </c:pt>
                <c:pt idx="9">
                  <c:v>11</c:v>
                </c:pt>
                <c:pt idx="10">
                  <c:v>16</c:v>
                </c:pt>
                <c:pt idx="11">
                  <c:v>9</c:v>
                </c:pt>
                <c:pt idx="12">
                  <c:v>12</c:v>
                </c:pt>
                <c:pt idx="13">
                  <c:v>5</c:v>
                </c:pt>
                <c:pt idx="14">
                  <c:v>2</c:v>
                </c:pt>
                <c:pt idx="18">
                  <c:v>1</c:v>
                </c:pt>
                <c:pt idx="19">
                  <c:v>1</c:v>
                </c:pt>
                <c:pt idx="20">
                  <c:v>1</c:v>
                </c:pt>
              </c:numCache>
            </c:numRef>
          </c:val>
          <c:extLst>
            <c:ext xmlns:c16="http://schemas.microsoft.com/office/drawing/2014/chart" uri="{C3380CC4-5D6E-409C-BE32-E72D297353CC}">
              <c16:uniqueId val="{00000001-ECE3-44B5-8BDC-51E85F07E96E}"/>
            </c:ext>
          </c:extLst>
        </c:ser>
        <c:dLbls>
          <c:showLegendKey val="0"/>
          <c:showVal val="0"/>
          <c:showCatName val="0"/>
          <c:showSerName val="0"/>
          <c:showPercent val="0"/>
          <c:showBubbleSize val="0"/>
        </c:dLbls>
        <c:gapWidth val="51"/>
        <c:overlap val="-27"/>
        <c:axId val="105953152"/>
        <c:axId val="105954688"/>
      </c:barChart>
      <c:catAx>
        <c:axId val="105953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54688"/>
        <c:crossesAt val="0"/>
        <c:auto val="1"/>
        <c:lblAlgn val="ctr"/>
        <c:lblOffset val="100"/>
        <c:noMultiLvlLbl val="0"/>
      </c:catAx>
      <c:valAx>
        <c:axId val="10595468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5953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D5F1F8-B188-4544-985C-05B7C0CC41AA}"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04DF7FFC-E6E5-4A8B-9553-49860677F311}">
      <dgm:prSet phldrT="[Texto]" custT="1"/>
      <dgm:spPr/>
      <dgm:t>
        <a:bodyPr/>
        <a:lstStyle/>
        <a:p>
          <a:pPr algn="ctr"/>
          <a:r>
            <a:rPr lang="es-ES" sz="1800">
              <a:solidFill>
                <a:schemeClr val="tx1"/>
              </a:solidFill>
            </a:rPr>
            <a:t>Rating</a:t>
          </a:r>
          <a:endParaRPr lang="en-US" sz="1800" dirty="0">
            <a:solidFill>
              <a:schemeClr val="tx1"/>
            </a:solidFill>
          </a:endParaRPr>
        </a:p>
      </dgm:t>
    </dgm:pt>
    <dgm:pt modelId="{78F93E2D-C8D6-4AD4-B81E-A1323E07FB8B}" type="parTrans" cxnId="{3BF6604B-691D-4C7D-B20D-E06C9FD4F78D}">
      <dgm:prSet/>
      <dgm:spPr/>
      <dgm:t>
        <a:bodyPr/>
        <a:lstStyle/>
        <a:p>
          <a:pPr algn="l"/>
          <a:endParaRPr lang="en-US" sz="5400"/>
        </a:p>
      </dgm:t>
    </dgm:pt>
    <dgm:pt modelId="{D531383A-FF37-4FAA-BFD2-B74BD66C0138}" type="sibTrans" cxnId="{3BF6604B-691D-4C7D-B20D-E06C9FD4F78D}">
      <dgm:prSet/>
      <dgm:spPr/>
      <dgm:t>
        <a:bodyPr/>
        <a:lstStyle/>
        <a:p>
          <a:pPr algn="l"/>
          <a:endParaRPr lang="en-US" sz="5400"/>
        </a:p>
      </dgm:t>
    </dgm:pt>
    <dgm:pt modelId="{65A8872B-D87D-45D9-B41E-90659BECC71E}">
      <dgm:prSet phldrT="[Texto]" custT="1"/>
      <dgm:spPr/>
      <dgm:t>
        <a:bodyPr/>
        <a:lstStyle/>
        <a:p>
          <a:pPr algn="ctr"/>
          <a:r>
            <a:rPr lang="en-GB" sz="1400" noProof="0" dirty="0">
              <a:solidFill>
                <a:schemeClr val="tx1"/>
              </a:solidFill>
            </a:rPr>
            <a:t>Quantitative</a:t>
          </a:r>
          <a:br>
            <a:rPr lang="en-GB" sz="1400" noProof="0" dirty="0">
              <a:solidFill>
                <a:schemeClr val="tx1"/>
              </a:solidFill>
            </a:rPr>
          </a:br>
          <a:r>
            <a:rPr lang="en-GB" sz="1400" noProof="0" dirty="0">
              <a:solidFill>
                <a:schemeClr val="tx1"/>
              </a:solidFill>
            </a:rPr>
            <a:t>Ratios</a:t>
          </a:r>
        </a:p>
      </dgm:t>
    </dgm:pt>
    <dgm:pt modelId="{41FC5D10-75A7-438D-A540-10C495B504D0}" type="parTrans" cxnId="{0F492E9B-98FC-409B-9643-53709699E7C4}">
      <dgm:prSet/>
      <dgm:spPr/>
      <dgm:t>
        <a:bodyPr/>
        <a:lstStyle/>
        <a:p>
          <a:pPr algn="l"/>
          <a:endParaRPr lang="en-US" sz="5400"/>
        </a:p>
      </dgm:t>
    </dgm:pt>
    <dgm:pt modelId="{051B0962-92B3-48BA-8406-E59A1B51D784}" type="sibTrans" cxnId="{0F492E9B-98FC-409B-9643-53709699E7C4}">
      <dgm:prSet/>
      <dgm:spPr/>
      <dgm:t>
        <a:bodyPr/>
        <a:lstStyle/>
        <a:p>
          <a:pPr algn="l"/>
          <a:endParaRPr lang="en-US" sz="5400"/>
        </a:p>
      </dgm:t>
    </dgm:pt>
    <dgm:pt modelId="{82E36F78-61E2-4451-ACA7-B4791BFC68DF}">
      <dgm:prSet phldrT="[Texto]" custT="1"/>
      <dgm:spPr/>
      <dgm:t>
        <a:bodyPr/>
        <a:lstStyle/>
        <a:p>
          <a:pPr algn="ctr"/>
          <a:r>
            <a:rPr lang="en-GB" sz="1400" noProof="0" dirty="0">
              <a:solidFill>
                <a:schemeClr val="tx1"/>
              </a:solidFill>
            </a:rPr>
            <a:t>Qualitative Overlay</a:t>
          </a:r>
        </a:p>
      </dgm:t>
    </dgm:pt>
    <dgm:pt modelId="{79B23E7D-9F06-4EFB-8D67-5EFDC2E91546}" type="parTrans" cxnId="{50D38745-5A23-46F6-BAD5-11B82391A9F4}">
      <dgm:prSet/>
      <dgm:spPr/>
      <dgm:t>
        <a:bodyPr/>
        <a:lstStyle/>
        <a:p>
          <a:pPr algn="l"/>
          <a:endParaRPr lang="en-US" sz="5400"/>
        </a:p>
      </dgm:t>
    </dgm:pt>
    <dgm:pt modelId="{3FFAAD5B-8136-43D0-8F3E-537B8A037DD4}" type="sibTrans" cxnId="{50D38745-5A23-46F6-BAD5-11B82391A9F4}">
      <dgm:prSet/>
      <dgm:spPr/>
      <dgm:t>
        <a:bodyPr/>
        <a:lstStyle/>
        <a:p>
          <a:pPr algn="l"/>
          <a:endParaRPr lang="en-US" sz="5400"/>
        </a:p>
      </dgm:t>
    </dgm:pt>
    <dgm:pt modelId="{B49F3817-7354-46D7-8118-275945DD3964}">
      <dgm:prSet phldrT="[Texto]" custT="1"/>
      <dgm:spPr/>
      <dgm:t>
        <a:bodyPr/>
        <a:lstStyle/>
        <a:p>
          <a:pPr algn="ctr"/>
          <a:r>
            <a:rPr lang="en-US" sz="1400" dirty="0">
              <a:solidFill>
                <a:schemeClr val="tx1"/>
              </a:solidFill>
            </a:rPr>
            <a:t>Activity</a:t>
          </a:r>
        </a:p>
      </dgm:t>
    </dgm:pt>
    <dgm:pt modelId="{C093E27F-FEEF-4B87-9CEB-4B99F8A242F0}" type="parTrans" cxnId="{010735A1-C860-4112-9609-7C41FD942753}">
      <dgm:prSet/>
      <dgm:spPr/>
      <dgm:t>
        <a:bodyPr/>
        <a:lstStyle/>
        <a:p>
          <a:pPr algn="l"/>
          <a:endParaRPr lang="en-US" sz="5400"/>
        </a:p>
      </dgm:t>
    </dgm:pt>
    <dgm:pt modelId="{32E704E2-E0DE-4180-A992-DDCC4B5B000E}" type="sibTrans" cxnId="{010735A1-C860-4112-9609-7C41FD942753}">
      <dgm:prSet/>
      <dgm:spPr/>
      <dgm:t>
        <a:bodyPr/>
        <a:lstStyle/>
        <a:p>
          <a:pPr algn="l"/>
          <a:endParaRPr lang="en-US" sz="5400"/>
        </a:p>
      </dgm:t>
    </dgm:pt>
    <dgm:pt modelId="{34971292-131E-45BE-B7DA-6388A8390F08}">
      <dgm:prSet phldrT="[Texto]" custT="1"/>
      <dgm:spPr/>
      <dgm:t>
        <a:bodyPr/>
        <a:lstStyle/>
        <a:p>
          <a:pPr algn="ctr"/>
          <a:r>
            <a:rPr lang="en-US" sz="1400" dirty="0">
              <a:solidFill>
                <a:schemeClr val="tx1"/>
              </a:solidFill>
            </a:rPr>
            <a:t>Area 1.	Product Demand / Market </a:t>
          </a:r>
        </a:p>
      </dgm:t>
    </dgm:pt>
    <dgm:pt modelId="{7266F1CB-08DF-47E6-A9BE-B5A3AC2F231D}" type="parTrans" cxnId="{D02B1AF8-4144-4DBE-A431-99EC66BE455E}">
      <dgm:prSet/>
      <dgm:spPr/>
      <dgm:t>
        <a:bodyPr/>
        <a:lstStyle/>
        <a:p>
          <a:pPr algn="l"/>
          <a:endParaRPr lang="en-US" sz="5400"/>
        </a:p>
      </dgm:t>
    </dgm:pt>
    <dgm:pt modelId="{4213A72D-74C7-47EF-B7C6-12BB06DE62C2}" type="sibTrans" cxnId="{D02B1AF8-4144-4DBE-A431-99EC66BE455E}">
      <dgm:prSet/>
      <dgm:spPr/>
      <dgm:t>
        <a:bodyPr/>
        <a:lstStyle/>
        <a:p>
          <a:pPr algn="l"/>
          <a:endParaRPr lang="en-US" sz="5400"/>
        </a:p>
      </dgm:t>
    </dgm:pt>
    <dgm:pt modelId="{4355514C-0DD7-4A77-A891-1A37A0567251}">
      <dgm:prSet custT="1"/>
      <dgm:spPr/>
      <dgm:t>
        <a:bodyPr/>
        <a:lstStyle/>
        <a:p>
          <a:pPr algn="ctr"/>
          <a:r>
            <a:rPr lang="en-US" sz="1400" dirty="0">
              <a:solidFill>
                <a:schemeClr val="tx1"/>
              </a:solidFill>
            </a:rPr>
            <a:t>Liquidity</a:t>
          </a:r>
        </a:p>
      </dgm:t>
    </dgm:pt>
    <dgm:pt modelId="{BE1EC0BE-5646-485E-81B5-966DAD23D917}" type="parTrans" cxnId="{81041E58-68C7-402A-8D13-0E653C8A8CE6}">
      <dgm:prSet/>
      <dgm:spPr/>
      <dgm:t>
        <a:bodyPr/>
        <a:lstStyle/>
        <a:p>
          <a:pPr algn="l"/>
          <a:endParaRPr lang="en-US" sz="5400"/>
        </a:p>
      </dgm:t>
    </dgm:pt>
    <dgm:pt modelId="{ABE4F26E-9596-452F-B10C-6DC3AAC59AA0}" type="sibTrans" cxnId="{81041E58-68C7-402A-8D13-0E653C8A8CE6}">
      <dgm:prSet/>
      <dgm:spPr/>
      <dgm:t>
        <a:bodyPr/>
        <a:lstStyle/>
        <a:p>
          <a:pPr algn="l"/>
          <a:endParaRPr lang="en-US" sz="5400"/>
        </a:p>
      </dgm:t>
    </dgm:pt>
    <dgm:pt modelId="{F46077C4-D75D-4032-885F-0CC87E45C9DF}">
      <dgm:prSet custT="1"/>
      <dgm:spPr/>
      <dgm:t>
        <a:bodyPr/>
        <a:lstStyle/>
        <a:p>
          <a:pPr algn="ctr"/>
          <a:r>
            <a:rPr lang="en-US" sz="1400" dirty="0">
              <a:solidFill>
                <a:schemeClr val="tx1"/>
              </a:solidFill>
            </a:rPr>
            <a:t>Leverage</a:t>
          </a:r>
        </a:p>
      </dgm:t>
    </dgm:pt>
    <dgm:pt modelId="{A5DE70DF-6567-4B1A-A2AC-A4638349D701}" type="parTrans" cxnId="{1F1278B3-DBA2-4E7E-B6B8-AA1E3F088031}">
      <dgm:prSet/>
      <dgm:spPr/>
      <dgm:t>
        <a:bodyPr/>
        <a:lstStyle/>
        <a:p>
          <a:pPr algn="l"/>
          <a:endParaRPr lang="en-US" sz="5400"/>
        </a:p>
      </dgm:t>
    </dgm:pt>
    <dgm:pt modelId="{EA30BD12-61B7-4AEC-9C1E-51CDE13B5815}" type="sibTrans" cxnId="{1F1278B3-DBA2-4E7E-B6B8-AA1E3F088031}">
      <dgm:prSet/>
      <dgm:spPr/>
      <dgm:t>
        <a:bodyPr/>
        <a:lstStyle/>
        <a:p>
          <a:pPr algn="l"/>
          <a:endParaRPr lang="en-US" sz="5400"/>
        </a:p>
      </dgm:t>
    </dgm:pt>
    <dgm:pt modelId="{5F61CB4B-12E2-4213-9169-9FEAC3454018}">
      <dgm:prSet custT="1"/>
      <dgm:spPr/>
      <dgm:t>
        <a:bodyPr/>
        <a:lstStyle/>
        <a:p>
          <a:pPr algn="ctr"/>
          <a:r>
            <a:rPr lang="en-US" sz="1400" dirty="0">
              <a:solidFill>
                <a:schemeClr val="tx1"/>
              </a:solidFill>
            </a:rPr>
            <a:t>Profitability </a:t>
          </a:r>
        </a:p>
      </dgm:t>
    </dgm:pt>
    <dgm:pt modelId="{30FD1C23-C4E3-4187-A55D-8BD4ADDB287A}" type="parTrans" cxnId="{5769D9C0-A121-4E80-BBB9-881A4164A1EC}">
      <dgm:prSet/>
      <dgm:spPr/>
      <dgm:t>
        <a:bodyPr/>
        <a:lstStyle/>
        <a:p>
          <a:pPr algn="l"/>
          <a:endParaRPr lang="en-US" sz="5400"/>
        </a:p>
      </dgm:t>
    </dgm:pt>
    <dgm:pt modelId="{1F70AA13-4FC2-40B9-9C2F-0CDFF7B42E5C}" type="sibTrans" cxnId="{5769D9C0-A121-4E80-BBB9-881A4164A1EC}">
      <dgm:prSet/>
      <dgm:spPr/>
      <dgm:t>
        <a:bodyPr/>
        <a:lstStyle/>
        <a:p>
          <a:pPr algn="l"/>
          <a:endParaRPr lang="en-US" sz="5400"/>
        </a:p>
      </dgm:t>
    </dgm:pt>
    <dgm:pt modelId="{DF2A4F1D-A6B2-4E28-B6BA-4601017A4CB0}">
      <dgm:prSet custT="1"/>
      <dgm:spPr/>
      <dgm:t>
        <a:bodyPr/>
        <a:lstStyle/>
        <a:p>
          <a:pPr algn="ctr"/>
          <a:r>
            <a:rPr lang="en-US" sz="1400" dirty="0">
              <a:solidFill>
                <a:schemeClr val="tx1"/>
              </a:solidFill>
            </a:rPr>
            <a:t>Capital Structure </a:t>
          </a:r>
        </a:p>
      </dgm:t>
    </dgm:pt>
    <dgm:pt modelId="{9AE47472-C798-4A2F-BBCA-D812379AE8CC}" type="parTrans" cxnId="{380E041C-529D-445F-BDD9-39CAC00C9B8E}">
      <dgm:prSet/>
      <dgm:spPr/>
      <dgm:t>
        <a:bodyPr/>
        <a:lstStyle/>
        <a:p>
          <a:pPr algn="l"/>
          <a:endParaRPr lang="en-US" sz="5400"/>
        </a:p>
      </dgm:t>
    </dgm:pt>
    <dgm:pt modelId="{A8F04E94-6483-4DF8-A89C-D57336431A66}" type="sibTrans" cxnId="{380E041C-529D-445F-BDD9-39CAC00C9B8E}">
      <dgm:prSet/>
      <dgm:spPr/>
      <dgm:t>
        <a:bodyPr/>
        <a:lstStyle/>
        <a:p>
          <a:pPr algn="l"/>
          <a:endParaRPr lang="en-US" sz="5400"/>
        </a:p>
      </dgm:t>
    </dgm:pt>
    <dgm:pt modelId="{CFF0A76E-0FBD-4941-966D-C32B5398C442}">
      <dgm:prSet custT="1"/>
      <dgm:spPr/>
      <dgm:t>
        <a:bodyPr/>
        <a:lstStyle/>
        <a:p>
          <a:pPr algn="ctr"/>
          <a:r>
            <a:rPr lang="en-US" sz="1400" dirty="0">
              <a:solidFill>
                <a:schemeClr val="tx1"/>
              </a:solidFill>
            </a:rPr>
            <a:t>Size Appropriateness </a:t>
          </a:r>
        </a:p>
      </dgm:t>
    </dgm:pt>
    <dgm:pt modelId="{9BB760A2-3AC7-485F-968B-14C33BC59B2A}" type="parTrans" cxnId="{DBE0C950-A7AB-48B1-9570-C0FA073CCB90}">
      <dgm:prSet/>
      <dgm:spPr/>
      <dgm:t>
        <a:bodyPr/>
        <a:lstStyle/>
        <a:p>
          <a:pPr algn="l"/>
          <a:endParaRPr lang="en-US" sz="5400"/>
        </a:p>
      </dgm:t>
    </dgm:pt>
    <dgm:pt modelId="{82850097-8EF6-401D-9098-9EE776A9A4DE}" type="sibTrans" cxnId="{DBE0C950-A7AB-48B1-9570-C0FA073CCB90}">
      <dgm:prSet/>
      <dgm:spPr/>
      <dgm:t>
        <a:bodyPr/>
        <a:lstStyle/>
        <a:p>
          <a:pPr algn="l"/>
          <a:endParaRPr lang="en-US" sz="5400"/>
        </a:p>
      </dgm:t>
    </dgm:pt>
    <dgm:pt modelId="{8EE66CA7-4A40-435D-85BE-D632AAF2B158}">
      <dgm:prSet custT="1"/>
      <dgm:spPr/>
      <dgm:t>
        <a:bodyPr/>
        <a:lstStyle/>
        <a:p>
          <a:pPr algn="ctr"/>
          <a:r>
            <a:rPr lang="en-US" sz="1400" dirty="0">
              <a:solidFill>
                <a:schemeClr val="tx1"/>
              </a:solidFill>
            </a:rPr>
            <a:t>Grow Ratios</a:t>
          </a:r>
        </a:p>
      </dgm:t>
    </dgm:pt>
    <dgm:pt modelId="{CF6B1E17-D7DB-437C-B108-37161639E3FC}" type="parTrans" cxnId="{7C0EBC31-3551-4533-9217-A48A8E1CF39D}">
      <dgm:prSet/>
      <dgm:spPr/>
      <dgm:t>
        <a:bodyPr/>
        <a:lstStyle/>
        <a:p>
          <a:pPr algn="l"/>
          <a:endParaRPr lang="en-US" sz="5400"/>
        </a:p>
      </dgm:t>
    </dgm:pt>
    <dgm:pt modelId="{7B805F5D-B46C-45EC-8360-D64FF2A5780E}" type="sibTrans" cxnId="{7C0EBC31-3551-4533-9217-A48A8E1CF39D}">
      <dgm:prSet/>
      <dgm:spPr/>
      <dgm:t>
        <a:bodyPr/>
        <a:lstStyle/>
        <a:p>
          <a:pPr algn="l"/>
          <a:endParaRPr lang="en-US" sz="5400"/>
        </a:p>
      </dgm:t>
    </dgm:pt>
    <dgm:pt modelId="{89821261-7418-4634-A39E-D797AD7A10E5}">
      <dgm:prSet custT="1"/>
      <dgm:spPr/>
      <dgm:t>
        <a:bodyPr/>
        <a:lstStyle/>
        <a:p>
          <a:pPr algn="ctr"/>
          <a:r>
            <a:rPr lang="en-US" sz="1400" dirty="0">
              <a:solidFill>
                <a:schemeClr val="tx1"/>
              </a:solidFill>
            </a:rPr>
            <a:t>Area 2.	Shareholders / Management </a:t>
          </a:r>
        </a:p>
      </dgm:t>
    </dgm:pt>
    <dgm:pt modelId="{67AB1AB9-BE43-4CE6-AE3C-E62999158077}" type="parTrans" cxnId="{6D6316DA-A3DB-40BA-91B6-CDB1C6852023}">
      <dgm:prSet/>
      <dgm:spPr/>
      <dgm:t>
        <a:bodyPr/>
        <a:lstStyle/>
        <a:p>
          <a:pPr algn="l"/>
          <a:endParaRPr lang="en-US" sz="5400"/>
        </a:p>
      </dgm:t>
    </dgm:pt>
    <dgm:pt modelId="{6D3D74D8-4F66-40FF-ABFC-6DEAF50E511F}" type="sibTrans" cxnId="{6D6316DA-A3DB-40BA-91B6-CDB1C6852023}">
      <dgm:prSet/>
      <dgm:spPr/>
      <dgm:t>
        <a:bodyPr/>
        <a:lstStyle/>
        <a:p>
          <a:pPr algn="l"/>
          <a:endParaRPr lang="en-US" sz="5400"/>
        </a:p>
      </dgm:t>
    </dgm:pt>
    <dgm:pt modelId="{4705B256-C6B9-4505-8EB9-1EAC74920119}">
      <dgm:prSet custT="1"/>
      <dgm:spPr/>
      <dgm:t>
        <a:bodyPr/>
        <a:lstStyle/>
        <a:p>
          <a:pPr algn="ctr"/>
          <a:r>
            <a:rPr lang="en-US" sz="1400" dirty="0">
              <a:solidFill>
                <a:schemeClr val="tx1"/>
              </a:solidFill>
            </a:rPr>
            <a:t>Area 3.	Access to Credit </a:t>
          </a:r>
        </a:p>
      </dgm:t>
    </dgm:pt>
    <dgm:pt modelId="{F9CD9F0F-004F-4693-988C-C131A54AF672}" type="parTrans" cxnId="{A732B59A-C32B-4738-8163-C7CE4D51DB7E}">
      <dgm:prSet/>
      <dgm:spPr/>
      <dgm:t>
        <a:bodyPr/>
        <a:lstStyle/>
        <a:p>
          <a:pPr algn="l"/>
          <a:endParaRPr lang="en-US" sz="5400"/>
        </a:p>
      </dgm:t>
    </dgm:pt>
    <dgm:pt modelId="{727F57C3-524A-4AFD-B7A6-FEB36DAB4AC5}" type="sibTrans" cxnId="{A732B59A-C32B-4738-8163-C7CE4D51DB7E}">
      <dgm:prSet/>
      <dgm:spPr/>
      <dgm:t>
        <a:bodyPr/>
        <a:lstStyle/>
        <a:p>
          <a:pPr algn="l"/>
          <a:endParaRPr lang="en-US" sz="5400"/>
        </a:p>
      </dgm:t>
    </dgm:pt>
    <dgm:pt modelId="{4BEBA426-DBF7-446A-9996-7BDAD55A8C3B}">
      <dgm:prSet custT="1"/>
      <dgm:spPr/>
      <dgm:t>
        <a:bodyPr/>
        <a:lstStyle/>
        <a:p>
          <a:pPr algn="ctr"/>
          <a:r>
            <a:rPr lang="en-US" sz="1400" dirty="0">
              <a:solidFill>
                <a:schemeClr val="tx1"/>
              </a:solidFill>
            </a:rPr>
            <a:t>Area 4.	Profits</a:t>
          </a:r>
        </a:p>
      </dgm:t>
    </dgm:pt>
    <dgm:pt modelId="{9A2534A8-C27A-449E-8C85-7FD5A351E5F6}" type="parTrans" cxnId="{5423813A-1E06-4CE0-A86B-BA3FCDE412E9}">
      <dgm:prSet/>
      <dgm:spPr/>
      <dgm:t>
        <a:bodyPr/>
        <a:lstStyle/>
        <a:p>
          <a:pPr algn="l"/>
          <a:endParaRPr lang="en-US" sz="5400"/>
        </a:p>
      </dgm:t>
    </dgm:pt>
    <dgm:pt modelId="{FB3283F1-F663-4EF6-93FD-9213EE68DD55}" type="sibTrans" cxnId="{5423813A-1E06-4CE0-A86B-BA3FCDE412E9}">
      <dgm:prSet/>
      <dgm:spPr/>
      <dgm:t>
        <a:bodyPr/>
        <a:lstStyle/>
        <a:p>
          <a:pPr algn="l"/>
          <a:endParaRPr lang="en-US" sz="5400"/>
        </a:p>
      </dgm:t>
    </dgm:pt>
    <dgm:pt modelId="{2EEC20B7-23A8-48ED-A88B-2FD2537E1EC4}">
      <dgm:prSet custT="1"/>
      <dgm:spPr/>
      <dgm:t>
        <a:bodyPr/>
        <a:lstStyle/>
        <a:p>
          <a:pPr algn="ctr"/>
          <a:r>
            <a:rPr lang="en-US" sz="1400" dirty="0">
              <a:solidFill>
                <a:schemeClr val="tx1"/>
              </a:solidFill>
            </a:rPr>
            <a:t>Area 5.	Generation of Resources </a:t>
          </a:r>
        </a:p>
      </dgm:t>
    </dgm:pt>
    <dgm:pt modelId="{9C601D6B-14DB-48B0-B5F0-DAD58C811D75}" type="parTrans" cxnId="{7E7F4E99-2905-49B0-970C-D598716C2C77}">
      <dgm:prSet/>
      <dgm:spPr/>
      <dgm:t>
        <a:bodyPr/>
        <a:lstStyle/>
        <a:p>
          <a:pPr algn="l"/>
          <a:endParaRPr lang="en-US" sz="5400"/>
        </a:p>
      </dgm:t>
    </dgm:pt>
    <dgm:pt modelId="{D05A1336-9833-48E1-B94F-0A399EF806A5}" type="sibTrans" cxnId="{7E7F4E99-2905-49B0-970C-D598716C2C77}">
      <dgm:prSet/>
      <dgm:spPr/>
      <dgm:t>
        <a:bodyPr/>
        <a:lstStyle/>
        <a:p>
          <a:pPr algn="l"/>
          <a:endParaRPr lang="en-US" sz="5400"/>
        </a:p>
      </dgm:t>
    </dgm:pt>
    <dgm:pt modelId="{D05A1C6C-89A3-4693-AA9B-9E0D44EA9AEF}">
      <dgm:prSet custT="1"/>
      <dgm:spPr/>
      <dgm:t>
        <a:bodyPr/>
        <a:lstStyle/>
        <a:p>
          <a:pPr algn="ctr"/>
          <a:r>
            <a:rPr lang="en-US" sz="1400" dirty="0">
              <a:solidFill>
                <a:schemeClr val="tx1"/>
              </a:solidFill>
            </a:rPr>
            <a:t>Area 6.	Solvency</a:t>
          </a:r>
        </a:p>
      </dgm:t>
    </dgm:pt>
    <dgm:pt modelId="{FFAD4CAE-E4C0-4E48-9A94-F7F15E5EA4A7}" type="parTrans" cxnId="{890503B7-A4B0-46E2-A25F-9DA599FD56F0}">
      <dgm:prSet/>
      <dgm:spPr/>
      <dgm:t>
        <a:bodyPr/>
        <a:lstStyle/>
        <a:p>
          <a:pPr algn="l"/>
          <a:endParaRPr lang="en-US" sz="5400"/>
        </a:p>
      </dgm:t>
    </dgm:pt>
    <dgm:pt modelId="{15434B09-B9AD-4DFE-B22F-D8CDEE8A3E53}" type="sibTrans" cxnId="{890503B7-A4B0-46E2-A25F-9DA599FD56F0}">
      <dgm:prSet/>
      <dgm:spPr/>
      <dgm:t>
        <a:bodyPr/>
        <a:lstStyle/>
        <a:p>
          <a:pPr algn="l"/>
          <a:endParaRPr lang="en-US" sz="5400"/>
        </a:p>
      </dgm:t>
    </dgm:pt>
    <dgm:pt modelId="{4E4DFFCF-BBA2-4AEE-921B-02027656CD41}" type="pres">
      <dgm:prSet presAssocID="{11D5F1F8-B188-4544-985C-05B7C0CC41AA}" presName="Name0" presStyleCnt="0">
        <dgm:presLayoutVars>
          <dgm:orgChart val="1"/>
          <dgm:chPref val="1"/>
          <dgm:dir/>
          <dgm:animOne val="branch"/>
          <dgm:animLvl val="lvl"/>
          <dgm:resizeHandles/>
        </dgm:presLayoutVars>
      </dgm:prSet>
      <dgm:spPr/>
    </dgm:pt>
    <dgm:pt modelId="{A5C5FBC7-FCB8-49F7-AC48-7BB2AC230708}" type="pres">
      <dgm:prSet presAssocID="{04DF7FFC-E6E5-4A8B-9553-49860677F311}" presName="hierRoot1" presStyleCnt="0">
        <dgm:presLayoutVars>
          <dgm:hierBranch val="init"/>
        </dgm:presLayoutVars>
      </dgm:prSet>
      <dgm:spPr/>
    </dgm:pt>
    <dgm:pt modelId="{7F1A39C5-3F13-46FA-A89C-3858A4D0AC50}" type="pres">
      <dgm:prSet presAssocID="{04DF7FFC-E6E5-4A8B-9553-49860677F311}" presName="rootComposite1" presStyleCnt="0"/>
      <dgm:spPr/>
    </dgm:pt>
    <dgm:pt modelId="{45DA5FA5-37D8-4F4F-A40D-6FC40C1EFF42}" type="pres">
      <dgm:prSet presAssocID="{04DF7FFC-E6E5-4A8B-9553-49860677F311}" presName="rootText1" presStyleLbl="alignAcc1" presStyleIdx="0" presStyleCnt="0" custScaleX="187075" custScaleY="158701">
        <dgm:presLayoutVars>
          <dgm:chPref val="3"/>
        </dgm:presLayoutVars>
      </dgm:prSet>
      <dgm:spPr/>
    </dgm:pt>
    <dgm:pt modelId="{A3D3879E-E499-446D-A878-88B4A1ABAE46}" type="pres">
      <dgm:prSet presAssocID="{04DF7FFC-E6E5-4A8B-9553-49860677F311}" presName="topArc1" presStyleLbl="parChTrans1D1" presStyleIdx="0" presStyleCnt="32"/>
      <dgm:spPr/>
    </dgm:pt>
    <dgm:pt modelId="{160EC8D2-930C-4335-BD43-E87329E8E007}" type="pres">
      <dgm:prSet presAssocID="{04DF7FFC-E6E5-4A8B-9553-49860677F311}" presName="bottomArc1" presStyleLbl="parChTrans1D1" presStyleIdx="1" presStyleCnt="32"/>
      <dgm:spPr/>
    </dgm:pt>
    <dgm:pt modelId="{93DF1DA3-ACD6-4750-A728-62FC5E183441}" type="pres">
      <dgm:prSet presAssocID="{04DF7FFC-E6E5-4A8B-9553-49860677F311}" presName="topConnNode1" presStyleLbl="node1" presStyleIdx="0" presStyleCnt="0"/>
      <dgm:spPr/>
    </dgm:pt>
    <dgm:pt modelId="{3C59CF44-6698-4E3F-9249-F85E0DDC9848}" type="pres">
      <dgm:prSet presAssocID="{04DF7FFC-E6E5-4A8B-9553-49860677F311}" presName="hierChild2" presStyleCnt="0"/>
      <dgm:spPr/>
    </dgm:pt>
    <dgm:pt modelId="{16E22A7A-A66C-4A9E-BE06-3A33B977785E}" type="pres">
      <dgm:prSet presAssocID="{41FC5D10-75A7-438D-A540-10C495B504D0}" presName="Name28" presStyleLbl="parChTrans1D2" presStyleIdx="0" presStyleCnt="2"/>
      <dgm:spPr/>
    </dgm:pt>
    <dgm:pt modelId="{B4C6686D-7BAE-4117-86CB-8EC1B3C7E519}" type="pres">
      <dgm:prSet presAssocID="{65A8872B-D87D-45D9-B41E-90659BECC71E}" presName="hierRoot2" presStyleCnt="0">
        <dgm:presLayoutVars>
          <dgm:hierBranch val="init"/>
        </dgm:presLayoutVars>
      </dgm:prSet>
      <dgm:spPr/>
    </dgm:pt>
    <dgm:pt modelId="{9CD55EE5-EA73-44CA-BA32-1F6D1FEC5451}" type="pres">
      <dgm:prSet presAssocID="{65A8872B-D87D-45D9-B41E-90659BECC71E}" presName="rootComposite2" presStyleCnt="0"/>
      <dgm:spPr/>
    </dgm:pt>
    <dgm:pt modelId="{69FA0BB6-FD9E-40FF-B891-1562810627E2}" type="pres">
      <dgm:prSet presAssocID="{65A8872B-D87D-45D9-B41E-90659BECC71E}" presName="rootText2" presStyleLbl="alignAcc1" presStyleIdx="0" presStyleCnt="0" custScaleX="326269" custScaleY="42323">
        <dgm:presLayoutVars>
          <dgm:chPref val="3"/>
        </dgm:presLayoutVars>
      </dgm:prSet>
      <dgm:spPr/>
    </dgm:pt>
    <dgm:pt modelId="{B02B005D-CDE7-44C4-BAC7-1296D365B250}" type="pres">
      <dgm:prSet presAssocID="{65A8872B-D87D-45D9-B41E-90659BECC71E}" presName="topArc2" presStyleLbl="parChTrans1D1" presStyleIdx="2" presStyleCnt="32"/>
      <dgm:spPr/>
    </dgm:pt>
    <dgm:pt modelId="{7FADA2FB-9CA0-428C-9FDE-7F2C781E0C76}" type="pres">
      <dgm:prSet presAssocID="{65A8872B-D87D-45D9-B41E-90659BECC71E}" presName="bottomArc2" presStyleLbl="parChTrans1D1" presStyleIdx="3" presStyleCnt="32"/>
      <dgm:spPr/>
    </dgm:pt>
    <dgm:pt modelId="{322BF67F-EEA0-4EBE-B3B1-AEBED6317205}" type="pres">
      <dgm:prSet presAssocID="{65A8872B-D87D-45D9-B41E-90659BECC71E}" presName="topConnNode2" presStyleLbl="node2" presStyleIdx="0" presStyleCnt="0"/>
      <dgm:spPr/>
    </dgm:pt>
    <dgm:pt modelId="{C0CA03C1-1C9B-46DE-9D5B-FE5C2C8C6DAF}" type="pres">
      <dgm:prSet presAssocID="{65A8872B-D87D-45D9-B41E-90659BECC71E}" presName="hierChild4" presStyleCnt="0"/>
      <dgm:spPr/>
    </dgm:pt>
    <dgm:pt modelId="{516E194F-104A-4092-9E40-D7247B4F244E}" type="pres">
      <dgm:prSet presAssocID="{C093E27F-FEEF-4B87-9CEB-4B99F8A242F0}" presName="Name28" presStyleLbl="parChTrans1D3" presStyleIdx="0" presStyleCnt="13"/>
      <dgm:spPr/>
    </dgm:pt>
    <dgm:pt modelId="{44EC0893-7BAB-470A-8124-65BF2186E63A}" type="pres">
      <dgm:prSet presAssocID="{B49F3817-7354-46D7-8118-275945DD3964}" presName="hierRoot2" presStyleCnt="0">
        <dgm:presLayoutVars>
          <dgm:hierBranch val="init"/>
        </dgm:presLayoutVars>
      </dgm:prSet>
      <dgm:spPr/>
    </dgm:pt>
    <dgm:pt modelId="{AF0FF6D3-1C3C-434A-8CD5-D4005FD5D0AE}" type="pres">
      <dgm:prSet presAssocID="{B49F3817-7354-46D7-8118-275945DD3964}" presName="rootComposite2" presStyleCnt="0"/>
      <dgm:spPr/>
    </dgm:pt>
    <dgm:pt modelId="{49F696AB-1A74-4EC7-B626-852BC30A89DF}" type="pres">
      <dgm:prSet presAssocID="{B49F3817-7354-46D7-8118-275945DD3964}" presName="rootText2" presStyleLbl="alignAcc1" presStyleIdx="0" presStyleCnt="0" custScaleX="179112" custScaleY="93028">
        <dgm:presLayoutVars>
          <dgm:chPref val="3"/>
        </dgm:presLayoutVars>
      </dgm:prSet>
      <dgm:spPr/>
    </dgm:pt>
    <dgm:pt modelId="{C569A2B2-D5FB-40BB-A2B3-9CD103DBEA7F}" type="pres">
      <dgm:prSet presAssocID="{B49F3817-7354-46D7-8118-275945DD3964}" presName="topArc2" presStyleLbl="parChTrans1D1" presStyleIdx="4" presStyleCnt="32"/>
      <dgm:spPr/>
    </dgm:pt>
    <dgm:pt modelId="{43AEEF72-D586-44AC-BB7C-9AC865D091F3}" type="pres">
      <dgm:prSet presAssocID="{B49F3817-7354-46D7-8118-275945DD3964}" presName="bottomArc2" presStyleLbl="parChTrans1D1" presStyleIdx="5" presStyleCnt="32"/>
      <dgm:spPr/>
    </dgm:pt>
    <dgm:pt modelId="{BB30E3D8-5FF7-437E-8C7A-C333E8F37F03}" type="pres">
      <dgm:prSet presAssocID="{B49F3817-7354-46D7-8118-275945DD3964}" presName="topConnNode2" presStyleLbl="node3" presStyleIdx="0" presStyleCnt="0"/>
      <dgm:spPr/>
    </dgm:pt>
    <dgm:pt modelId="{B5A9ECAD-6621-49F0-B7F4-31B71E8E9393}" type="pres">
      <dgm:prSet presAssocID="{B49F3817-7354-46D7-8118-275945DD3964}" presName="hierChild4" presStyleCnt="0"/>
      <dgm:spPr/>
    </dgm:pt>
    <dgm:pt modelId="{A48BF283-85AC-4D08-831E-20890F4B6FD4}" type="pres">
      <dgm:prSet presAssocID="{B49F3817-7354-46D7-8118-275945DD3964}" presName="hierChild5" presStyleCnt="0"/>
      <dgm:spPr/>
    </dgm:pt>
    <dgm:pt modelId="{39448C7F-309A-445F-92C4-71D0C4E626C2}" type="pres">
      <dgm:prSet presAssocID="{BE1EC0BE-5646-485E-81B5-966DAD23D917}" presName="Name28" presStyleLbl="parChTrans1D3" presStyleIdx="1" presStyleCnt="13"/>
      <dgm:spPr/>
    </dgm:pt>
    <dgm:pt modelId="{14C4B194-4BF2-40A2-85F1-0AF624DEEBA2}" type="pres">
      <dgm:prSet presAssocID="{4355514C-0DD7-4A77-A891-1A37A0567251}" presName="hierRoot2" presStyleCnt="0">
        <dgm:presLayoutVars>
          <dgm:hierBranch val="init"/>
        </dgm:presLayoutVars>
      </dgm:prSet>
      <dgm:spPr/>
    </dgm:pt>
    <dgm:pt modelId="{B087624E-8ECC-4BFB-B4D4-CDEBD8F9332C}" type="pres">
      <dgm:prSet presAssocID="{4355514C-0DD7-4A77-A891-1A37A0567251}" presName="rootComposite2" presStyleCnt="0"/>
      <dgm:spPr/>
    </dgm:pt>
    <dgm:pt modelId="{0835B32D-72D3-4E5D-9D6D-68EF9443FDCD}" type="pres">
      <dgm:prSet presAssocID="{4355514C-0DD7-4A77-A891-1A37A0567251}" presName="rootText2" presStyleLbl="alignAcc1" presStyleIdx="0" presStyleCnt="0" custScaleX="442378" custScaleY="84496">
        <dgm:presLayoutVars>
          <dgm:chPref val="3"/>
        </dgm:presLayoutVars>
      </dgm:prSet>
      <dgm:spPr/>
    </dgm:pt>
    <dgm:pt modelId="{F9D432B7-0455-4099-A410-A879171D5A6B}" type="pres">
      <dgm:prSet presAssocID="{4355514C-0DD7-4A77-A891-1A37A0567251}" presName="topArc2" presStyleLbl="parChTrans1D1" presStyleIdx="6" presStyleCnt="32"/>
      <dgm:spPr/>
    </dgm:pt>
    <dgm:pt modelId="{CFDAD2BB-9040-4AFC-AFE5-33E094978C48}" type="pres">
      <dgm:prSet presAssocID="{4355514C-0DD7-4A77-A891-1A37A0567251}" presName="bottomArc2" presStyleLbl="parChTrans1D1" presStyleIdx="7" presStyleCnt="32"/>
      <dgm:spPr/>
    </dgm:pt>
    <dgm:pt modelId="{66653F4F-94A2-4CCD-B2FD-9838D25EE4F7}" type="pres">
      <dgm:prSet presAssocID="{4355514C-0DD7-4A77-A891-1A37A0567251}" presName="topConnNode2" presStyleLbl="node3" presStyleIdx="0" presStyleCnt="0"/>
      <dgm:spPr/>
    </dgm:pt>
    <dgm:pt modelId="{5CAC675F-CE76-4454-8E63-0DE4CD01CF45}" type="pres">
      <dgm:prSet presAssocID="{4355514C-0DD7-4A77-A891-1A37A0567251}" presName="hierChild4" presStyleCnt="0"/>
      <dgm:spPr/>
    </dgm:pt>
    <dgm:pt modelId="{2E35AF53-D482-4D00-87F3-F253215991F8}" type="pres">
      <dgm:prSet presAssocID="{4355514C-0DD7-4A77-A891-1A37A0567251}" presName="hierChild5" presStyleCnt="0"/>
      <dgm:spPr/>
    </dgm:pt>
    <dgm:pt modelId="{847A98F7-CD5A-4563-9FDF-98098A658865}" type="pres">
      <dgm:prSet presAssocID="{A5DE70DF-6567-4B1A-A2AC-A4638349D701}" presName="Name28" presStyleLbl="parChTrans1D3" presStyleIdx="2" presStyleCnt="13"/>
      <dgm:spPr/>
    </dgm:pt>
    <dgm:pt modelId="{A26E6F1C-4868-4FEC-8BF2-67ECCD838376}" type="pres">
      <dgm:prSet presAssocID="{F46077C4-D75D-4032-885F-0CC87E45C9DF}" presName="hierRoot2" presStyleCnt="0">
        <dgm:presLayoutVars>
          <dgm:hierBranch val="init"/>
        </dgm:presLayoutVars>
      </dgm:prSet>
      <dgm:spPr/>
    </dgm:pt>
    <dgm:pt modelId="{D3798981-B6CF-45A4-928B-335FFE01D7F8}" type="pres">
      <dgm:prSet presAssocID="{F46077C4-D75D-4032-885F-0CC87E45C9DF}" presName="rootComposite2" presStyleCnt="0"/>
      <dgm:spPr/>
    </dgm:pt>
    <dgm:pt modelId="{04D4DBF5-85E6-4C7E-9B30-16E225AB2F1A}" type="pres">
      <dgm:prSet presAssocID="{F46077C4-D75D-4032-885F-0CC87E45C9DF}" presName="rootText2" presStyleLbl="alignAcc1" presStyleIdx="0" presStyleCnt="0" custScaleX="200838" custScaleY="120143">
        <dgm:presLayoutVars>
          <dgm:chPref val="3"/>
        </dgm:presLayoutVars>
      </dgm:prSet>
      <dgm:spPr/>
    </dgm:pt>
    <dgm:pt modelId="{50F52F6A-E250-44F7-AA28-C3ED7F17AF5D}" type="pres">
      <dgm:prSet presAssocID="{F46077C4-D75D-4032-885F-0CC87E45C9DF}" presName="topArc2" presStyleLbl="parChTrans1D1" presStyleIdx="8" presStyleCnt="32"/>
      <dgm:spPr/>
    </dgm:pt>
    <dgm:pt modelId="{F9C4E355-5FD2-423B-B1A4-C9E4A8D868A2}" type="pres">
      <dgm:prSet presAssocID="{F46077C4-D75D-4032-885F-0CC87E45C9DF}" presName="bottomArc2" presStyleLbl="parChTrans1D1" presStyleIdx="9" presStyleCnt="32"/>
      <dgm:spPr/>
    </dgm:pt>
    <dgm:pt modelId="{5E4822E0-D3D8-4DDF-A864-F68D1B24E275}" type="pres">
      <dgm:prSet presAssocID="{F46077C4-D75D-4032-885F-0CC87E45C9DF}" presName="topConnNode2" presStyleLbl="node3" presStyleIdx="0" presStyleCnt="0"/>
      <dgm:spPr/>
    </dgm:pt>
    <dgm:pt modelId="{71700D10-BA7D-4225-AEA4-93A2F87B7ECD}" type="pres">
      <dgm:prSet presAssocID="{F46077C4-D75D-4032-885F-0CC87E45C9DF}" presName="hierChild4" presStyleCnt="0"/>
      <dgm:spPr/>
    </dgm:pt>
    <dgm:pt modelId="{2F9FA678-AC6D-4277-B901-39712DFDC5C6}" type="pres">
      <dgm:prSet presAssocID="{F46077C4-D75D-4032-885F-0CC87E45C9DF}" presName="hierChild5" presStyleCnt="0"/>
      <dgm:spPr/>
    </dgm:pt>
    <dgm:pt modelId="{D9E212E1-6D1A-47D0-B25C-4A1ED985CA87}" type="pres">
      <dgm:prSet presAssocID="{30FD1C23-C4E3-4187-A55D-8BD4ADDB287A}" presName="Name28" presStyleLbl="parChTrans1D3" presStyleIdx="3" presStyleCnt="13"/>
      <dgm:spPr/>
    </dgm:pt>
    <dgm:pt modelId="{91EB5E30-A699-4FF5-9FD1-2797DC328E4A}" type="pres">
      <dgm:prSet presAssocID="{5F61CB4B-12E2-4213-9169-9FEAC3454018}" presName="hierRoot2" presStyleCnt="0">
        <dgm:presLayoutVars>
          <dgm:hierBranch val="init"/>
        </dgm:presLayoutVars>
      </dgm:prSet>
      <dgm:spPr/>
    </dgm:pt>
    <dgm:pt modelId="{456BC600-A66E-438B-9214-046B2622030B}" type="pres">
      <dgm:prSet presAssocID="{5F61CB4B-12E2-4213-9169-9FEAC3454018}" presName="rootComposite2" presStyleCnt="0"/>
      <dgm:spPr/>
    </dgm:pt>
    <dgm:pt modelId="{ED91EA69-6C76-4901-9817-5DBC486A98D0}" type="pres">
      <dgm:prSet presAssocID="{5F61CB4B-12E2-4213-9169-9FEAC3454018}" presName="rootText2" presStyleLbl="alignAcc1" presStyleIdx="0" presStyleCnt="0" custScaleX="262865" custScaleY="128535">
        <dgm:presLayoutVars>
          <dgm:chPref val="3"/>
        </dgm:presLayoutVars>
      </dgm:prSet>
      <dgm:spPr/>
    </dgm:pt>
    <dgm:pt modelId="{DBBFD097-D055-48DA-9F96-4FF634144F80}" type="pres">
      <dgm:prSet presAssocID="{5F61CB4B-12E2-4213-9169-9FEAC3454018}" presName="topArc2" presStyleLbl="parChTrans1D1" presStyleIdx="10" presStyleCnt="32"/>
      <dgm:spPr/>
    </dgm:pt>
    <dgm:pt modelId="{62A9B730-67F5-4F0B-B35F-C9D691E6A833}" type="pres">
      <dgm:prSet presAssocID="{5F61CB4B-12E2-4213-9169-9FEAC3454018}" presName="bottomArc2" presStyleLbl="parChTrans1D1" presStyleIdx="11" presStyleCnt="32"/>
      <dgm:spPr/>
    </dgm:pt>
    <dgm:pt modelId="{AB379FC8-ECDD-4665-8607-342645DC38FC}" type="pres">
      <dgm:prSet presAssocID="{5F61CB4B-12E2-4213-9169-9FEAC3454018}" presName="topConnNode2" presStyleLbl="node3" presStyleIdx="0" presStyleCnt="0"/>
      <dgm:spPr/>
    </dgm:pt>
    <dgm:pt modelId="{DEB8BE6B-70AA-48D5-83DD-745FD015CEB0}" type="pres">
      <dgm:prSet presAssocID="{5F61CB4B-12E2-4213-9169-9FEAC3454018}" presName="hierChild4" presStyleCnt="0"/>
      <dgm:spPr/>
    </dgm:pt>
    <dgm:pt modelId="{CC2606DB-28F8-46F7-9A8F-353B70197877}" type="pres">
      <dgm:prSet presAssocID="{5F61CB4B-12E2-4213-9169-9FEAC3454018}" presName="hierChild5" presStyleCnt="0"/>
      <dgm:spPr/>
    </dgm:pt>
    <dgm:pt modelId="{4870B136-DCF6-454A-A627-C758FF6EB9B2}" type="pres">
      <dgm:prSet presAssocID="{9AE47472-C798-4A2F-BBCA-D812379AE8CC}" presName="Name28" presStyleLbl="parChTrans1D3" presStyleIdx="4" presStyleCnt="13"/>
      <dgm:spPr/>
    </dgm:pt>
    <dgm:pt modelId="{CEE1D819-2679-4036-BF04-D0B585BF7865}" type="pres">
      <dgm:prSet presAssocID="{DF2A4F1D-A6B2-4E28-B6BA-4601017A4CB0}" presName="hierRoot2" presStyleCnt="0">
        <dgm:presLayoutVars>
          <dgm:hierBranch val="init"/>
        </dgm:presLayoutVars>
      </dgm:prSet>
      <dgm:spPr/>
    </dgm:pt>
    <dgm:pt modelId="{A6C38155-5BFE-435E-A7C6-9D21BA0DAD99}" type="pres">
      <dgm:prSet presAssocID="{DF2A4F1D-A6B2-4E28-B6BA-4601017A4CB0}" presName="rootComposite2" presStyleCnt="0"/>
      <dgm:spPr/>
    </dgm:pt>
    <dgm:pt modelId="{74E684E1-E73F-477A-A53F-D6BDE1E9AFCB}" type="pres">
      <dgm:prSet presAssocID="{DF2A4F1D-A6B2-4E28-B6BA-4601017A4CB0}" presName="rootText2" presStyleLbl="alignAcc1" presStyleIdx="0" presStyleCnt="0" custScaleX="432339" custScaleY="106509" custLinFactNeighborX="-9087">
        <dgm:presLayoutVars>
          <dgm:chPref val="3"/>
        </dgm:presLayoutVars>
      </dgm:prSet>
      <dgm:spPr/>
    </dgm:pt>
    <dgm:pt modelId="{94987C80-F410-4EAC-BCB7-BE42873A65BF}" type="pres">
      <dgm:prSet presAssocID="{DF2A4F1D-A6B2-4E28-B6BA-4601017A4CB0}" presName="topArc2" presStyleLbl="parChTrans1D1" presStyleIdx="12" presStyleCnt="32"/>
      <dgm:spPr/>
    </dgm:pt>
    <dgm:pt modelId="{22605127-290D-41DE-95EA-08DC51ADB3F4}" type="pres">
      <dgm:prSet presAssocID="{DF2A4F1D-A6B2-4E28-B6BA-4601017A4CB0}" presName="bottomArc2" presStyleLbl="parChTrans1D1" presStyleIdx="13" presStyleCnt="32"/>
      <dgm:spPr/>
    </dgm:pt>
    <dgm:pt modelId="{4CCEBC6F-C678-4750-9B75-3B965D22625D}" type="pres">
      <dgm:prSet presAssocID="{DF2A4F1D-A6B2-4E28-B6BA-4601017A4CB0}" presName="topConnNode2" presStyleLbl="node3" presStyleIdx="0" presStyleCnt="0"/>
      <dgm:spPr/>
    </dgm:pt>
    <dgm:pt modelId="{DDDD5DFC-8FE4-4E22-BAED-B80E3220D342}" type="pres">
      <dgm:prSet presAssocID="{DF2A4F1D-A6B2-4E28-B6BA-4601017A4CB0}" presName="hierChild4" presStyleCnt="0"/>
      <dgm:spPr/>
    </dgm:pt>
    <dgm:pt modelId="{6154C678-6FE8-4B8B-A4DC-F6895C5A6BA9}" type="pres">
      <dgm:prSet presAssocID="{DF2A4F1D-A6B2-4E28-B6BA-4601017A4CB0}" presName="hierChild5" presStyleCnt="0"/>
      <dgm:spPr/>
    </dgm:pt>
    <dgm:pt modelId="{9625396E-E16B-4E24-85A5-8643D0AA1CE0}" type="pres">
      <dgm:prSet presAssocID="{9BB760A2-3AC7-485F-968B-14C33BC59B2A}" presName="Name28" presStyleLbl="parChTrans1D3" presStyleIdx="5" presStyleCnt="13"/>
      <dgm:spPr/>
    </dgm:pt>
    <dgm:pt modelId="{66FB4943-AC6A-462A-8C64-AA685D7DDE3F}" type="pres">
      <dgm:prSet presAssocID="{CFF0A76E-0FBD-4941-966D-C32B5398C442}" presName="hierRoot2" presStyleCnt="0">
        <dgm:presLayoutVars>
          <dgm:hierBranch val="init"/>
        </dgm:presLayoutVars>
      </dgm:prSet>
      <dgm:spPr/>
    </dgm:pt>
    <dgm:pt modelId="{284C9A91-F21A-4636-9454-7F605CA3CCF9}" type="pres">
      <dgm:prSet presAssocID="{CFF0A76E-0FBD-4941-966D-C32B5398C442}" presName="rootComposite2" presStyleCnt="0"/>
      <dgm:spPr/>
    </dgm:pt>
    <dgm:pt modelId="{A0FA1365-CBB6-45CC-BE1E-7106FEADDA8C}" type="pres">
      <dgm:prSet presAssocID="{CFF0A76E-0FBD-4941-966D-C32B5398C442}" presName="rootText2" presStyleLbl="alignAcc1" presStyleIdx="0" presStyleCnt="0" custScaleX="385585" custScaleY="164619">
        <dgm:presLayoutVars>
          <dgm:chPref val="3"/>
        </dgm:presLayoutVars>
      </dgm:prSet>
      <dgm:spPr/>
    </dgm:pt>
    <dgm:pt modelId="{E7CACDFC-2E55-41AD-A5A1-E012B6704AB8}" type="pres">
      <dgm:prSet presAssocID="{CFF0A76E-0FBD-4941-966D-C32B5398C442}" presName="topArc2" presStyleLbl="parChTrans1D1" presStyleIdx="14" presStyleCnt="32"/>
      <dgm:spPr/>
    </dgm:pt>
    <dgm:pt modelId="{0BA537D7-C1C3-4C95-818C-A3160E55D672}" type="pres">
      <dgm:prSet presAssocID="{CFF0A76E-0FBD-4941-966D-C32B5398C442}" presName="bottomArc2" presStyleLbl="parChTrans1D1" presStyleIdx="15" presStyleCnt="32"/>
      <dgm:spPr/>
    </dgm:pt>
    <dgm:pt modelId="{94AB4139-D246-4ABE-AC13-4112A5C237C1}" type="pres">
      <dgm:prSet presAssocID="{CFF0A76E-0FBD-4941-966D-C32B5398C442}" presName="topConnNode2" presStyleLbl="node3" presStyleIdx="0" presStyleCnt="0"/>
      <dgm:spPr/>
    </dgm:pt>
    <dgm:pt modelId="{A41B77CC-00CF-4635-B3FC-3CB9D739475B}" type="pres">
      <dgm:prSet presAssocID="{CFF0A76E-0FBD-4941-966D-C32B5398C442}" presName="hierChild4" presStyleCnt="0"/>
      <dgm:spPr/>
    </dgm:pt>
    <dgm:pt modelId="{9FAB2A2F-0FDE-4C2C-BD04-887228BB1473}" type="pres">
      <dgm:prSet presAssocID="{CFF0A76E-0FBD-4941-966D-C32B5398C442}" presName="hierChild5" presStyleCnt="0"/>
      <dgm:spPr/>
    </dgm:pt>
    <dgm:pt modelId="{E57BD3B5-B7D5-46E3-B5EE-59E3450A05B5}" type="pres">
      <dgm:prSet presAssocID="{CF6B1E17-D7DB-437C-B108-37161639E3FC}" presName="Name28" presStyleLbl="parChTrans1D3" presStyleIdx="6" presStyleCnt="13"/>
      <dgm:spPr/>
    </dgm:pt>
    <dgm:pt modelId="{3B24D3BE-C515-492F-A4EE-4BF94BD0526B}" type="pres">
      <dgm:prSet presAssocID="{8EE66CA7-4A40-435D-85BE-D632AAF2B158}" presName="hierRoot2" presStyleCnt="0">
        <dgm:presLayoutVars>
          <dgm:hierBranch val="init"/>
        </dgm:presLayoutVars>
      </dgm:prSet>
      <dgm:spPr/>
    </dgm:pt>
    <dgm:pt modelId="{9B51342B-CEE0-4C85-A0E1-C3D7BBFF877E}" type="pres">
      <dgm:prSet presAssocID="{8EE66CA7-4A40-435D-85BE-D632AAF2B158}" presName="rootComposite2" presStyleCnt="0"/>
      <dgm:spPr/>
    </dgm:pt>
    <dgm:pt modelId="{3644429C-09C1-47B7-919A-30F4463A962D}" type="pres">
      <dgm:prSet presAssocID="{8EE66CA7-4A40-435D-85BE-D632AAF2B158}" presName="rootText2" presStyleLbl="alignAcc1" presStyleIdx="0" presStyleCnt="0" custScaleX="293499" custScaleY="93537">
        <dgm:presLayoutVars>
          <dgm:chPref val="3"/>
        </dgm:presLayoutVars>
      </dgm:prSet>
      <dgm:spPr/>
    </dgm:pt>
    <dgm:pt modelId="{6548A9F5-0202-46F8-97B8-16D4A480CBBC}" type="pres">
      <dgm:prSet presAssocID="{8EE66CA7-4A40-435D-85BE-D632AAF2B158}" presName="topArc2" presStyleLbl="parChTrans1D1" presStyleIdx="16" presStyleCnt="32"/>
      <dgm:spPr/>
    </dgm:pt>
    <dgm:pt modelId="{2B05BAB9-CD0B-43FD-82C1-F05BB8B38F60}" type="pres">
      <dgm:prSet presAssocID="{8EE66CA7-4A40-435D-85BE-D632AAF2B158}" presName="bottomArc2" presStyleLbl="parChTrans1D1" presStyleIdx="17" presStyleCnt="32"/>
      <dgm:spPr/>
    </dgm:pt>
    <dgm:pt modelId="{C3D983F2-68CE-4110-8A06-906B2F775E29}" type="pres">
      <dgm:prSet presAssocID="{8EE66CA7-4A40-435D-85BE-D632AAF2B158}" presName="topConnNode2" presStyleLbl="node3" presStyleIdx="0" presStyleCnt="0"/>
      <dgm:spPr/>
    </dgm:pt>
    <dgm:pt modelId="{372F9D6D-2B9D-4743-920F-CCDF143252FF}" type="pres">
      <dgm:prSet presAssocID="{8EE66CA7-4A40-435D-85BE-D632AAF2B158}" presName="hierChild4" presStyleCnt="0"/>
      <dgm:spPr/>
    </dgm:pt>
    <dgm:pt modelId="{ED1BCF57-909E-4931-AE71-3D05953A129F}" type="pres">
      <dgm:prSet presAssocID="{8EE66CA7-4A40-435D-85BE-D632AAF2B158}" presName="hierChild5" presStyleCnt="0"/>
      <dgm:spPr/>
    </dgm:pt>
    <dgm:pt modelId="{78D8A362-24E4-4860-9C0E-62C9349392CE}" type="pres">
      <dgm:prSet presAssocID="{65A8872B-D87D-45D9-B41E-90659BECC71E}" presName="hierChild5" presStyleCnt="0"/>
      <dgm:spPr/>
    </dgm:pt>
    <dgm:pt modelId="{FCB3FAD7-87C8-4EED-895D-7EA8142EFC16}" type="pres">
      <dgm:prSet presAssocID="{79B23E7D-9F06-4EFB-8D67-5EFDC2E91546}" presName="Name28" presStyleLbl="parChTrans1D2" presStyleIdx="1" presStyleCnt="2"/>
      <dgm:spPr/>
    </dgm:pt>
    <dgm:pt modelId="{B3567DB0-B9C9-467A-A778-AC05B8086F42}" type="pres">
      <dgm:prSet presAssocID="{82E36F78-61E2-4451-ACA7-B4791BFC68DF}" presName="hierRoot2" presStyleCnt="0">
        <dgm:presLayoutVars>
          <dgm:hierBranch val="init"/>
        </dgm:presLayoutVars>
      </dgm:prSet>
      <dgm:spPr/>
    </dgm:pt>
    <dgm:pt modelId="{A6E71CAD-F3BD-41A3-B032-B3DAC326F01C}" type="pres">
      <dgm:prSet presAssocID="{82E36F78-61E2-4451-ACA7-B4791BFC68DF}" presName="rootComposite2" presStyleCnt="0"/>
      <dgm:spPr/>
    </dgm:pt>
    <dgm:pt modelId="{058274F7-6ACB-4860-A413-04D92072E522}" type="pres">
      <dgm:prSet presAssocID="{82E36F78-61E2-4451-ACA7-B4791BFC68DF}" presName="rootText2" presStyleLbl="alignAcc1" presStyleIdx="0" presStyleCnt="0" custScaleX="334813" custScaleY="76773" custLinFactNeighborX="37051">
        <dgm:presLayoutVars>
          <dgm:chPref val="3"/>
        </dgm:presLayoutVars>
      </dgm:prSet>
      <dgm:spPr/>
    </dgm:pt>
    <dgm:pt modelId="{0567B948-69CD-428D-A908-AFE0D603C5EF}" type="pres">
      <dgm:prSet presAssocID="{82E36F78-61E2-4451-ACA7-B4791BFC68DF}" presName="topArc2" presStyleLbl="parChTrans1D1" presStyleIdx="18" presStyleCnt="32"/>
      <dgm:spPr/>
    </dgm:pt>
    <dgm:pt modelId="{74A3E0AB-F5B1-4FFC-812D-0DE4CE71BAAB}" type="pres">
      <dgm:prSet presAssocID="{82E36F78-61E2-4451-ACA7-B4791BFC68DF}" presName="bottomArc2" presStyleLbl="parChTrans1D1" presStyleIdx="19" presStyleCnt="32"/>
      <dgm:spPr/>
    </dgm:pt>
    <dgm:pt modelId="{F40100BC-D6F6-46E2-B964-427A360DF529}" type="pres">
      <dgm:prSet presAssocID="{82E36F78-61E2-4451-ACA7-B4791BFC68DF}" presName="topConnNode2" presStyleLbl="node2" presStyleIdx="0" presStyleCnt="0"/>
      <dgm:spPr/>
    </dgm:pt>
    <dgm:pt modelId="{5BCF903B-3293-42D9-937D-D8D10A2E2EA6}" type="pres">
      <dgm:prSet presAssocID="{82E36F78-61E2-4451-ACA7-B4791BFC68DF}" presName="hierChild4" presStyleCnt="0"/>
      <dgm:spPr/>
    </dgm:pt>
    <dgm:pt modelId="{1D7F38BA-9831-4B7F-BE90-B22E0E6199E6}" type="pres">
      <dgm:prSet presAssocID="{7266F1CB-08DF-47E6-A9BE-B5A3AC2F231D}" presName="Name28" presStyleLbl="parChTrans1D3" presStyleIdx="7" presStyleCnt="13"/>
      <dgm:spPr/>
    </dgm:pt>
    <dgm:pt modelId="{5FDE109E-5267-48AC-815D-BE843A86056E}" type="pres">
      <dgm:prSet presAssocID="{34971292-131E-45BE-B7DA-6388A8390F08}" presName="hierRoot2" presStyleCnt="0">
        <dgm:presLayoutVars>
          <dgm:hierBranch val="init"/>
        </dgm:presLayoutVars>
      </dgm:prSet>
      <dgm:spPr/>
    </dgm:pt>
    <dgm:pt modelId="{85E9E59B-8ACB-45B0-B646-7C2D1E51CC0D}" type="pres">
      <dgm:prSet presAssocID="{34971292-131E-45BE-B7DA-6388A8390F08}" presName="rootComposite2" presStyleCnt="0"/>
      <dgm:spPr/>
    </dgm:pt>
    <dgm:pt modelId="{CF504434-332D-4B18-84B1-EB0251091D9C}" type="pres">
      <dgm:prSet presAssocID="{34971292-131E-45BE-B7DA-6388A8390F08}" presName="rootText2" presStyleLbl="alignAcc1" presStyleIdx="0" presStyleCnt="0" custScaleX="829749" custScaleY="150795">
        <dgm:presLayoutVars>
          <dgm:chPref val="3"/>
        </dgm:presLayoutVars>
      </dgm:prSet>
      <dgm:spPr/>
    </dgm:pt>
    <dgm:pt modelId="{0A7A1125-191B-4941-882A-82479D919D36}" type="pres">
      <dgm:prSet presAssocID="{34971292-131E-45BE-B7DA-6388A8390F08}" presName="topArc2" presStyleLbl="parChTrans1D1" presStyleIdx="20" presStyleCnt="32"/>
      <dgm:spPr/>
    </dgm:pt>
    <dgm:pt modelId="{E7D998AA-9763-47D8-8C08-D6C79B4E54AB}" type="pres">
      <dgm:prSet presAssocID="{34971292-131E-45BE-B7DA-6388A8390F08}" presName="bottomArc2" presStyleLbl="parChTrans1D1" presStyleIdx="21" presStyleCnt="32"/>
      <dgm:spPr/>
    </dgm:pt>
    <dgm:pt modelId="{19949296-82E9-4908-8ED9-A036A0D248F3}" type="pres">
      <dgm:prSet presAssocID="{34971292-131E-45BE-B7DA-6388A8390F08}" presName="topConnNode2" presStyleLbl="node3" presStyleIdx="0" presStyleCnt="0"/>
      <dgm:spPr/>
    </dgm:pt>
    <dgm:pt modelId="{1E068EF6-1A50-40CE-BD13-C18203444B7F}" type="pres">
      <dgm:prSet presAssocID="{34971292-131E-45BE-B7DA-6388A8390F08}" presName="hierChild4" presStyleCnt="0"/>
      <dgm:spPr/>
    </dgm:pt>
    <dgm:pt modelId="{C1F28D2E-A54E-47E2-90CE-EE1E8ABB4E7B}" type="pres">
      <dgm:prSet presAssocID="{34971292-131E-45BE-B7DA-6388A8390F08}" presName="hierChild5" presStyleCnt="0"/>
      <dgm:spPr/>
    </dgm:pt>
    <dgm:pt modelId="{538711F8-64F3-4029-A9BC-EAB4C880A18F}" type="pres">
      <dgm:prSet presAssocID="{67AB1AB9-BE43-4CE6-AE3C-E62999158077}" presName="Name28" presStyleLbl="parChTrans1D3" presStyleIdx="8" presStyleCnt="13"/>
      <dgm:spPr/>
    </dgm:pt>
    <dgm:pt modelId="{C8304ECC-4428-4D18-9747-53F4321D91B0}" type="pres">
      <dgm:prSet presAssocID="{89821261-7418-4634-A39E-D797AD7A10E5}" presName="hierRoot2" presStyleCnt="0">
        <dgm:presLayoutVars>
          <dgm:hierBranch val="init"/>
        </dgm:presLayoutVars>
      </dgm:prSet>
      <dgm:spPr/>
    </dgm:pt>
    <dgm:pt modelId="{70C4B714-4201-45DD-9CEE-611E6F6E6725}" type="pres">
      <dgm:prSet presAssocID="{89821261-7418-4634-A39E-D797AD7A10E5}" presName="rootComposite2" presStyleCnt="0"/>
      <dgm:spPr/>
    </dgm:pt>
    <dgm:pt modelId="{CDA350E0-D695-49B4-9DDF-5182FDE0DEA6}" type="pres">
      <dgm:prSet presAssocID="{89821261-7418-4634-A39E-D797AD7A10E5}" presName="rootText2" presStyleLbl="alignAcc1" presStyleIdx="0" presStyleCnt="0" custScaleX="917056" custScaleY="273359">
        <dgm:presLayoutVars>
          <dgm:chPref val="3"/>
        </dgm:presLayoutVars>
      </dgm:prSet>
      <dgm:spPr/>
    </dgm:pt>
    <dgm:pt modelId="{3E5865F3-2D57-47E1-BD4C-E6C2B105DF09}" type="pres">
      <dgm:prSet presAssocID="{89821261-7418-4634-A39E-D797AD7A10E5}" presName="topArc2" presStyleLbl="parChTrans1D1" presStyleIdx="22" presStyleCnt="32"/>
      <dgm:spPr/>
    </dgm:pt>
    <dgm:pt modelId="{9369001A-3C72-483C-9803-1C8BE46316ED}" type="pres">
      <dgm:prSet presAssocID="{89821261-7418-4634-A39E-D797AD7A10E5}" presName="bottomArc2" presStyleLbl="parChTrans1D1" presStyleIdx="23" presStyleCnt="32"/>
      <dgm:spPr/>
    </dgm:pt>
    <dgm:pt modelId="{CD3E1D48-540C-4470-90D1-30E8FACEF0D9}" type="pres">
      <dgm:prSet presAssocID="{89821261-7418-4634-A39E-D797AD7A10E5}" presName="topConnNode2" presStyleLbl="node3" presStyleIdx="0" presStyleCnt="0"/>
      <dgm:spPr/>
    </dgm:pt>
    <dgm:pt modelId="{7A2E1D7E-E5C4-42DC-828E-8658988489F2}" type="pres">
      <dgm:prSet presAssocID="{89821261-7418-4634-A39E-D797AD7A10E5}" presName="hierChild4" presStyleCnt="0"/>
      <dgm:spPr/>
    </dgm:pt>
    <dgm:pt modelId="{5EC53DCC-0FA3-41C3-BF46-A406FB29D4B6}" type="pres">
      <dgm:prSet presAssocID="{89821261-7418-4634-A39E-D797AD7A10E5}" presName="hierChild5" presStyleCnt="0"/>
      <dgm:spPr/>
    </dgm:pt>
    <dgm:pt modelId="{093B55A0-2EF1-428A-86E9-E2C48BA2B915}" type="pres">
      <dgm:prSet presAssocID="{F9CD9F0F-004F-4693-988C-C131A54AF672}" presName="Name28" presStyleLbl="parChTrans1D3" presStyleIdx="9" presStyleCnt="13"/>
      <dgm:spPr/>
    </dgm:pt>
    <dgm:pt modelId="{04D5EDE6-7627-47C2-A8C8-87F804DB2B96}" type="pres">
      <dgm:prSet presAssocID="{4705B256-C6B9-4505-8EB9-1EAC74920119}" presName="hierRoot2" presStyleCnt="0">
        <dgm:presLayoutVars>
          <dgm:hierBranch val="init"/>
        </dgm:presLayoutVars>
      </dgm:prSet>
      <dgm:spPr/>
    </dgm:pt>
    <dgm:pt modelId="{733D286B-FD55-466A-8DC6-935FEAD8ED6B}" type="pres">
      <dgm:prSet presAssocID="{4705B256-C6B9-4505-8EB9-1EAC74920119}" presName="rootComposite2" presStyleCnt="0"/>
      <dgm:spPr/>
    </dgm:pt>
    <dgm:pt modelId="{6BDC316B-1CFD-4F4A-A4C2-52DED1E82733}" type="pres">
      <dgm:prSet presAssocID="{4705B256-C6B9-4505-8EB9-1EAC74920119}" presName="rootText2" presStyleLbl="alignAcc1" presStyleIdx="0" presStyleCnt="0" custScaleX="715831" custScaleY="260531">
        <dgm:presLayoutVars>
          <dgm:chPref val="3"/>
        </dgm:presLayoutVars>
      </dgm:prSet>
      <dgm:spPr/>
    </dgm:pt>
    <dgm:pt modelId="{5ABED86F-708F-49A6-9E95-15F4B42D0F79}" type="pres">
      <dgm:prSet presAssocID="{4705B256-C6B9-4505-8EB9-1EAC74920119}" presName="topArc2" presStyleLbl="parChTrans1D1" presStyleIdx="24" presStyleCnt="32"/>
      <dgm:spPr/>
    </dgm:pt>
    <dgm:pt modelId="{3229A865-6E21-413B-9632-0880549E17AA}" type="pres">
      <dgm:prSet presAssocID="{4705B256-C6B9-4505-8EB9-1EAC74920119}" presName="bottomArc2" presStyleLbl="parChTrans1D1" presStyleIdx="25" presStyleCnt="32"/>
      <dgm:spPr/>
    </dgm:pt>
    <dgm:pt modelId="{C258BA7A-87E4-48BF-930F-CAACD07ECCC6}" type="pres">
      <dgm:prSet presAssocID="{4705B256-C6B9-4505-8EB9-1EAC74920119}" presName="topConnNode2" presStyleLbl="node3" presStyleIdx="0" presStyleCnt="0"/>
      <dgm:spPr/>
    </dgm:pt>
    <dgm:pt modelId="{6E4C5F65-DD30-4944-B4EF-571FDCAAA50F}" type="pres">
      <dgm:prSet presAssocID="{4705B256-C6B9-4505-8EB9-1EAC74920119}" presName="hierChild4" presStyleCnt="0"/>
      <dgm:spPr/>
    </dgm:pt>
    <dgm:pt modelId="{F866F6FE-BFA4-4851-9041-F4C390F2B429}" type="pres">
      <dgm:prSet presAssocID="{4705B256-C6B9-4505-8EB9-1EAC74920119}" presName="hierChild5" presStyleCnt="0"/>
      <dgm:spPr/>
    </dgm:pt>
    <dgm:pt modelId="{81A4F500-59E5-4F25-A10E-1691F7B296F5}" type="pres">
      <dgm:prSet presAssocID="{9A2534A8-C27A-449E-8C85-7FD5A351E5F6}" presName="Name28" presStyleLbl="parChTrans1D3" presStyleIdx="10" presStyleCnt="13"/>
      <dgm:spPr/>
    </dgm:pt>
    <dgm:pt modelId="{8A4A8887-B9B2-4D05-804B-EF16C0D57C74}" type="pres">
      <dgm:prSet presAssocID="{4BEBA426-DBF7-446A-9996-7BDAD55A8C3B}" presName="hierRoot2" presStyleCnt="0">
        <dgm:presLayoutVars>
          <dgm:hierBranch val="init"/>
        </dgm:presLayoutVars>
      </dgm:prSet>
      <dgm:spPr/>
    </dgm:pt>
    <dgm:pt modelId="{1BA5BE8A-32AF-47C4-988C-463A35C8C8B0}" type="pres">
      <dgm:prSet presAssocID="{4BEBA426-DBF7-446A-9996-7BDAD55A8C3B}" presName="rootComposite2" presStyleCnt="0"/>
      <dgm:spPr/>
    </dgm:pt>
    <dgm:pt modelId="{12406F63-0594-4962-9F7F-41AAEF4B5F2B}" type="pres">
      <dgm:prSet presAssocID="{4BEBA426-DBF7-446A-9996-7BDAD55A8C3B}" presName="rootText2" presStyleLbl="alignAcc1" presStyleIdx="0" presStyleCnt="0" custScaleX="301093" custScaleY="99832">
        <dgm:presLayoutVars>
          <dgm:chPref val="3"/>
        </dgm:presLayoutVars>
      </dgm:prSet>
      <dgm:spPr/>
    </dgm:pt>
    <dgm:pt modelId="{2806B75E-9EEB-4E76-99E7-706D074CFF93}" type="pres">
      <dgm:prSet presAssocID="{4BEBA426-DBF7-446A-9996-7BDAD55A8C3B}" presName="topArc2" presStyleLbl="parChTrans1D1" presStyleIdx="26" presStyleCnt="32"/>
      <dgm:spPr/>
    </dgm:pt>
    <dgm:pt modelId="{064154A7-8125-40A8-A1C1-3DAFF4F8C535}" type="pres">
      <dgm:prSet presAssocID="{4BEBA426-DBF7-446A-9996-7BDAD55A8C3B}" presName="bottomArc2" presStyleLbl="parChTrans1D1" presStyleIdx="27" presStyleCnt="32"/>
      <dgm:spPr/>
    </dgm:pt>
    <dgm:pt modelId="{82B43184-C3D7-4E6E-853D-F48045659E8B}" type="pres">
      <dgm:prSet presAssocID="{4BEBA426-DBF7-446A-9996-7BDAD55A8C3B}" presName="topConnNode2" presStyleLbl="node3" presStyleIdx="0" presStyleCnt="0"/>
      <dgm:spPr/>
    </dgm:pt>
    <dgm:pt modelId="{0B1FEF77-C87D-4AE9-9217-29EE2B6C8FA0}" type="pres">
      <dgm:prSet presAssocID="{4BEBA426-DBF7-446A-9996-7BDAD55A8C3B}" presName="hierChild4" presStyleCnt="0"/>
      <dgm:spPr/>
    </dgm:pt>
    <dgm:pt modelId="{B445BCC7-0A2F-4F95-85F3-17EE8075A70D}" type="pres">
      <dgm:prSet presAssocID="{4BEBA426-DBF7-446A-9996-7BDAD55A8C3B}" presName="hierChild5" presStyleCnt="0"/>
      <dgm:spPr/>
    </dgm:pt>
    <dgm:pt modelId="{7DFC9917-2BF3-4A1B-8AD7-6EB3111F99ED}" type="pres">
      <dgm:prSet presAssocID="{9C601D6B-14DB-48B0-B5F0-DAD58C811D75}" presName="Name28" presStyleLbl="parChTrans1D3" presStyleIdx="11" presStyleCnt="13"/>
      <dgm:spPr/>
    </dgm:pt>
    <dgm:pt modelId="{AA1E61D2-DC44-4EF8-B2FE-5176A424B6DC}" type="pres">
      <dgm:prSet presAssocID="{2EEC20B7-23A8-48ED-A88B-2FD2537E1EC4}" presName="hierRoot2" presStyleCnt="0">
        <dgm:presLayoutVars>
          <dgm:hierBranch val="init"/>
        </dgm:presLayoutVars>
      </dgm:prSet>
      <dgm:spPr/>
    </dgm:pt>
    <dgm:pt modelId="{0AB11EA7-A04B-4BF6-B0F7-082E460DE9E2}" type="pres">
      <dgm:prSet presAssocID="{2EEC20B7-23A8-48ED-A88B-2FD2537E1EC4}" presName="rootComposite2" presStyleCnt="0"/>
      <dgm:spPr/>
    </dgm:pt>
    <dgm:pt modelId="{6E1548BB-EC86-485D-9284-4E34691A5B5D}" type="pres">
      <dgm:prSet presAssocID="{2EEC20B7-23A8-48ED-A88B-2FD2537E1EC4}" presName="rootText2" presStyleLbl="alignAcc1" presStyleIdx="0" presStyleCnt="0" custScaleX="936961" custScaleY="252243">
        <dgm:presLayoutVars>
          <dgm:chPref val="3"/>
        </dgm:presLayoutVars>
      </dgm:prSet>
      <dgm:spPr/>
    </dgm:pt>
    <dgm:pt modelId="{35C5F8AD-6FF8-4C45-AABB-6EB64A476FA2}" type="pres">
      <dgm:prSet presAssocID="{2EEC20B7-23A8-48ED-A88B-2FD2537E1EC4}" presName="topArc2" presStyleLbl="parChTrans1D1" presStyleIdx="28" presStyleCnt="32"/>
      <dgm:spPr/>
    </dgm:pt>
    <dgm:pt modelId="{E7DC7C67-3557-4674-9418-F3698D305EE8}" type="pres">
      <dgm:prSet presAssocID="{2EEC20B7-23A8-48ED-A88B-2FD2537E1EC4}" presName="bottomArc2" presStyleLbl="parChTrans1D1" presStyleIdx="29" presStyleCnt="32"/>
      <dgm:spPr/>
    </dgm:pt>
    <dgm:pt modelId="{AE6980D8-BFB0-4A93-A6A2-E6B320B0BB17}" type="pres">
      <dgm:prSet presAssocID="{2EEC20B7-23A8-48ED-A88B-2FD2537E1EC4}" presName="topConnNode2" presStyleLbl="node3" presStyleIdx="0" presStyleCnt="0"/>
      <dgm:spPr/>
    </dgm:pt>
    <dgm:pt modelId="{5D1B5E6E-C7FC-4F01-A32A-B21BDC7F7BC0}" type="pres">
      <dgm:prSet presAssocID="{2EEC20B7-23A8-48ED-A88B-2FD2537E1EC4}" presName="hierChild4" presStyleCnt="0"/>
      <dgm:spPr/>
    </dgm:pt>
    <dgm:pt modelId="{062F656A-31B1-478E-ADCE-2D6E03D71051}" type="pres">
      <dgm:prSet presAssocID="{2EEC20B7-23A8-48ED-A88B-2FD2537E1EC4}" presName="hierChild5" presStyleCnt="0"/>
      <dgm:spPr/>
    </dgm:pt>
    <dgm:pt modelId="{A562107C-59E9-40F4-AF87-DEA7144FD826}" type="pres">
      <dgm:prSet presAssocID="{FFAD4CAE-E4C0-4E48-9A94-F7F15E5EA4A7}" presName="Name28" presStyleLbl="parChTrans1D3" presStyleIdx="12" presStyleCnt="13"/>
      <dgm:spPr/>
    </dgm:pt>
    <dgm:pt modelId="{4D0DD1D2-8AD9-4C56-984D-DCA3439E071C}" type="pres">
      <dgm:prSet presAssocID="{D05A1C6C-89A3-4693-AA9B-9E0D44EA9AEF}" presName="hierRoot2" presStyleCnt="0">
        <dgm:presLayoutVars>
          <dgm:hierBranch val="init"/>
        </dgm:presLayoutVars>
      </dgm:prSet>
      <dgm:spPr/>
    </dgm:pt>
    <dgm:pt modelId="{D8A8400D-66B1-4109-99BF-F32BB6B5ECBA}" type="pres">
      <dgm:prSet presAssocID="{D05A1C6C-89A3-4693-AA9B-9E0D44EA9AEF}" presName="rootComposite2" presStyleCnt="0"/>
      <dgm:spPr/>
    </dgm:pt>
    <dgm:pt modelId="{C29C38F3-E18E-4FE4-8DEE-909322E5FFE5}" type="pres">
      <dgm:prSet presAssocID="{D05A1C6C-89A3-4693-AA9B-9E0D44EA9AEF}" presName="rootText2" presStyleLbl="alignAcc1" presStyleIdx="0" presStyleCnt="0" custScaleX="400444" custScaleY="122911">
        <dgm:presLayoutVars>
          <dgm:chPref val="3"/>
        </dgm:presLayoutVars>
      </dgm:prSet>
      <dgm:spPr/>
    </dgm:pt>
    <dgm:pt modelId="{E902737A-003E-4026-B105-8E6E494A6172}" type="pres">
      <dgm:prSet presAssocID="{D05A1C6C-89A3-4693-AA9B-9E0D44EA9AEF}" presName="topArc2" presStyleLbl="parChTrans1D1" presStyleIdx="30" presStyleCnt="32"/>
      <dgm:spPr/>
    </dgm:pt>
    <dgm:pt modelId="{1625AB6E-2B9D-4ABD-BF48-71B324D35890}" type="pres">
      <dgm:prSet presAssocID="{D05A1C6C-89A3-4693-AA9B-9E0D44EA9AEF}" presName="bottomArc2" presStyleLbl="parChTrans1D1" presStyleIdx="31" presStyleCnt="32"/>
      <dgm:spPr/>
    </dgm:pt>
    <dgm:pt modelId="{BAFDAC74-EC8D-4FE8-8431-226515B3AAF5}" type="pres">
      <dgm:prSet presAssocID="{D05A1C6C-89A3-4693-AA9B-9E0D44EA9AEF}" presName="topConnNode2" presStyleLbl="node3" presStyleIdx="0" presStyleCnt="0"/>
      <dgm:spPr/>
    </dgm:pt>
    <dgm:pt modelId="{3A6B66BD-8B4D-40C3-BD92-7779FF888A51}" type="pres">
      <dgm:prSet presAssocID="{D05A1C6C-89A3-4693-AA9B-9E0D44EA9AEF}" presName="hierChild4" presStyleCnt="0"/>
      <dgm:spPr/>
    </dgm:pt>
    <dgm:pt modelId="{B025BE57-DEE1-4B96-9F49-CD4C8E80D343}" type="pres">
      <dgm:prSet presAssocID="{D05A1C6C-89A3-4693-AA9B-9E0D44EA9AEF}" presName="hierChild5" presStyleCnt="0"/>
      <dgm:spPr/>
    </dgm:pt>
    <dgm:pt modelId="{A62CC36C-D6D5-4009-8E6E-4A4518D25926}" type="pres">
      <dgm:prSet presAssocID="{82E36F78-61E2-4451-ACA7-B4791BFC68DF}" presName="hierChild5" presStyleCnt="0"/>
      <dgm:spPr/>
    </dgm:pt>
    <dgm:pt modelId="{6B7917C3-FAE8-4829-83DD-62F79548A3F5}" type="pres">
      <dgm:prSet presAssocID="{04DF7FFC-E6E5-4A8B-9553-49860677F311}" presName="hierChild3" presStyleCnt="0"/>
      <dgm:spPr/>
    </dgm:pt>
  </dgm:ptLst>
  <dgm:cxnLst>
    <dgm:cxn modelId="{BB9EF609-898B-4BCE-AF64-9572F9D6523A}" type="presOf" srcId="{B49F3817-7354-46D7-8118-275945DD3964}" destId="{BB30E3D8-5FF7-437E-8C7A-C333E8F37F03}" srcOrd="1" destOrd="0" presId="urn:microsoft.com/office/officeart/2008/layout/HalfCircleOrganizationChart"/>
    <dgm:cxn modelId="{C4B09F0D-AFF7-42B6-9887-DA88234C7B24}" type="presOf" srcId="{F9CD9F0F-004F-4693-988C-C131A54AF672}" destId="{093B55A0-2EF1-428A-86E9-E2C48BA2B915}" srcOrd="0" destOrd="0" presId="urn:microsoft.com/office/officeart/2008/layout/HalfCircleOrganizationChart"/>
    <dgm:cxn modelId="{91C1DB11-7E89-4DC0-8033-43BA5405E727}" type="presOf" srcId="{9A2534A8-C27A-449E-8C85-7FD5A351E5F6}" destId="{81A4F500-59E5-4F25-A10E-1691F7B296F5}" srcOrd="0" destOrd="0" presId="urn:microsoft.com/office/officeart/2008/layout/HalfCircleOrganizationChart"/>
    <dgm:cxn modelId="{1DE72F1A-6AA9-4758-AF7C-656CE5BEB907}" type="presOf" srcId="{F46077C4-D75D-4032-885F-0CC87E45C9DF}" destId="{04D4DBF5-85E6-4C7E-9B30-16E225AB2F1A}" srcOrd="0" destOrd="0" presId="urn:microsoft.com/office/officeart/2008/layout/HalfCircleOrganizationChart"/>
    <dgm:cxn modelId="{380E041C-529D-445F-BDD9-39CAC00C9B8E}" srcId="{65A8872B-D87D-45D9-B41E-90659BECC71E}" destId="{DF2A4F1D-A6B2-4E28-B6BA-4601017A4CB0}" srcOrd="4" destOrd="0" parTransId="{9AE47472-C798-4A2F-BBCA-D812379AE8CC}" sibTransId="{A8F04E94-6483-4DF8-A89C-D57336431A66}"/>
    <dgm:cxn modelId="{88447121-4342-4939-89E2-C4FD0D559F32}" type="presOf" srcId="{CFF0A76E-0FBD-4941-966D-C32B5398C442}" destId="{94AB4139-D246-4ABE-AC13-4112A5C237C1}" srcOrd="1" destOrd="0" presId="urn:microsoft.com/office/officeart/2008/layout/HalfCircleOrganizationChart"/>
    <dgm:cxn modelId="{0A21522B-D386-4473-8079-0B26DFE083D5}" type="presOf" srcId="{34971292-131E-45BE-B7DA-6388A8390F08}" destId="{CF504434-332D-4B18-84B1-EB0251091D9C}" srcOrd="0" destOrd="0" presId="urn:microsoft.com/office/officeart/2008/layout/HalfCircleOrganizationChart"/>
    <dgm:cxn modelId="{C2B3762E-7AD7-488C-8064-C6A290379D3D}" type="presOf" srcId="{D05A1C6C-89A3-4693-AA9B-9E0D44EA9AEF}" destId="{C29C38F3-E18E-4FE4-8DEE-909322E5FFE5}" srcOrd="0" destOrd="0" presId="urn:microsoft.com/office/officeart/2008/layout/HalfCircleOrganizationChart"/>
    <dgm:cxn modelId="{110DF42E-D0C8-4A31-95C1-4C4E4381F773}" type="presOf" srcId="{C093E27F-FEEF-4B87-9CEB-4B99F8A242F0}" destId="{516E194F-104A-4092-9E40-D7247B4F244E}" srcOrd="0" destOrd="0" presId="urn:microsoft.com/office/officeart/2008/layout/HalfCircleOrganizationChart"/>
    <dgm:cxn modelId="{7C0EBC31-3551-4533-9217-A48A8E1CF39D}" srcId="{65A8872B-D87D-45D9-B41E-90659BECC71E}" destId="{8EE66CA7-4A40-435D-85BE-D632AAF2B158}" srcOrd="6" destOrd="0" parTransId="{CF6B1E17-D7DB-437C-B108-37161639E3FC}" sibTransId="{7B805F5D-B46C-45EC-8360-D64FF2A5780E}"/>
    <dgm:cxn modelId="{0E14EE33-6305-452F-9ADC-0642DF0DBC3D}" type="presOf" srcId="{8EE66CA7-4A40-435D-85BE-D632AAF2B158}" destId="{C3D983F2-68CE-4110-8A06-906B2F775E29}" srcOrd="1" destOrd="0" presId="urn:microsoft.com/office/officeart/2008/layout/HalfCircleOrganizationChart"/>
    <dgm:cxn modelId="{1322F037-8BC7-4882-AC02-D0CA78E6FA6E}" type="presOf" srcId="{CF6B1E17-D7DB-437C-B108-37161639E3FC}" destId="{E57BD3B5-B7D5-46E3-B5EE-59E3450A05B5}" srcOrd="0" destOrd="0" presId="urn:microsoft.com/office/officeart/2008/layout/HalfCircleOrganizationChart"/>
    <dgm:cxn modelId="{93AAF637-6170-4B88-843A-7050B0FAF919}" type="presOf" srcId="{5F61CB4B-12E2-4213-9169-9FEAC3454018}" destId="{AB379FC8-ECDD-4665-8607-342645DC38FC}" srcOrd="1" destOrd="0" presId="urn:microsoft.com/office/officeart/2008/layout/HalfCircleOrganizationChart"/>
    <dgm:cxn modelId="{5423813A-1E06-4CE0-A86B-BA3FCDE412E9}" srcId="{82E36F78-61E2-4451-ACA7-B4791BFC68DF}" destId="{4BEBA426-DBF7-446A-9996-7BDAD55A8C3B}" srcOrd="3" destOrd="0" parTransId="{9A2534A8-C27A-449E-8C85-7FD5A351E5F6}" sibTransId="{FB3283F1-F663-4EF6-93FD-9213EE68DD55}"/>
    <dgm:cxn modelId="{D6583F3B-20D5-4F43-998F-6BB548FDA8E4}" type="presOf" srcId="{8EE66CA7-4A40-435D-85BE-D632AAF2B158}" destId="{3644429C-09C1-47B7-919A-30F4463A962D}" srcOrd="0" destOrd="0" presId="urn:microsoft.com/office/officeart/2008/layout/HalfCircleOrganizationChart"/>
    <dgm:cxn modelId="{FBF33B3F-4711-49E2-AA1C-909BE6D2D003}" type="presOf" srcId="{34971292-131E-45BE-B7DA-6388A8390F08}" destId="{19949296-82E9-4908-8ED9-A036A0D248F3}" srcOrd="1" destOrd="0" presId="urn:microsoft.com/office/officeart/2008/layout/HalfCircleOrganizationChart"/>
    <dgm:cxn modelId="{236EE05B-0738-4896-A3FB-329D8AF7BCD6}" type="presOf" srcId="{89821261-7418-4634-A39E-D797AD7A10E5}" destId="{CDA350E0-D695-49B4-9DDF-5182FDE0DEA6}" srcOrd="0" destOrd="0" presId="urn:microsoft.com/office/officeart/2008/layout/HalfCircleOrganizationChart"/>
    <dgm:cxn modelId="{C5C3835F-A0AE-4031-927D-ADD993166102}" type="presOf" srcId="{BE1EC0BE-5646-485E-81B5-966DAD23D917}" destId="{39448C7F-309A-445F-92C4-71D0C4E626C2}" srcOrd="0" destOrd="0" presId="urn:microsoft.com/office/officeart/2008/layout/HalfCircleOrganizationChart"/>
    <dgm:cxn modelId="{50D38745-5A23-46F6-BAD5-11B82391A9F4}" srcId="{04DF7FFC-E6E5-4A8B-9553-49860677F311}" destId="{82E36F78-61E2-4451-ACA7-B4791BFC68DF}" srcOrd="1" destOrd="0" parTransId="{79B23E7D-9F06-4EFB-8D67-5EFDC2E91546}" sibTransId="{3FFAAD5B-8136-43D0-8F3E-537B8A037DD4}"/>
    <dgm:cxn modelId="{0FA33D66-0B1B-42EB-B366-6890B3CEC8E8}" type="presOf" srcId="{30FD1C23-C4E3-4187-A55D-8BD4ADDB287A}" destId="{D9E212E1-6D1A-47D0-B25C-4A1ED985CA87}" srcOrd="0" destOrd="0" presId="urn:microsoft.com/office/officeart/2008/layout/HalfCircleOrganizationChart"/>
    <dgm:cxn modelId="{3BF6604B-691D-4C7D-B20D-E06C9FD4F78D}" srcId="{11D5F1F8-B188-4544-985C-05B7C0CC41AA}" destId="{04DF7FFC-E6E5-4A8B-9553-49860677F311}" srcOrd="0" destOrd="0" parTransId="{78F93E2D-C8D6-4AD4-B81E-A1323E07FB8B}" sibTransId="{D531383A-FF37-4FAA-BFD2-B74BD66C0138}"/>
    <dgm:cxn modelId="{FA72416C-3DF4-494B-83CB-572DB6C1F908}" type="presOf" srcId="{2EEC20B7-23A8-48ED-A88B-2FD2537E1EC4}" destId="{6E1548BB-EC86-485D-9284-4E34691A5B5D}" srcOrd="0" destOrd="0" presId="urn:microsoft.com/office/officeart/2008/layout/HalfCircleOrganizationChart"/>
    <dgm:cxn modelId="{F5B30E6D-F457-462A-B13B-AB088E28E3AF}" type="presOf" srcId="{9AE47472-C798-4A2F-BBCA-D812379AE8CC}" destId="{4870B136-DCF6-454A-A627-C758FF6EB9B2}" srcOrd="0" destOrd="0" presId="urn:microsoft.com/office/officeart/2008/layout/HalfCircleOrganizationChart"/>
    <dgm:cxn modelId="{F9B3264F-AC84-4305-BD15-C05FD706C2C0}" type="presOf" srcId="{82E36F78-61E2-4451-ACA7-B4791BFC68DF}" destId="{058274F7-6ACB-4860-A413-04D92072E522}" srcOrd="0" destOrd="0" presId="urn:microsoft.com/office/officeart/2008/layout/HalfCircleOrganizationChart"/>
    <dgm:cxn modelId="{81B47350-D0CF-437B-A0F9-4E14BBEA8C16}" type="presOf" srcId="{FFAD4CAE-E4C0-4E48-9A94-F7F15E5EA4A7}" destId="{A562107C-59E9-40F4-AF87-DEA7144FD826}" srcOrd="0" destOrd="0" presId="urn:microsoft.com/office/officeart/2008/layout/HalfCircleOrganizationChart"/>
    <dgm:cxn modelId="{DBE0C950-A7AB-48B1-9570-C0FA073CCB90}" srcId="{65A8872B-D87D-45D9-B41E-90659BECC71E}" destId="{CFF0A76E-0FBD-4941-966D-C32B5398C442}" srcOrd="5" destOrd="0" parTransId="{9BB760A2-3AC7-485F-968B-14C33BC59B2A}" sibTransId="{82850097-8EF6-401D-9098-9EE776A9A4DE}"/>
    <dgm:cxn modelId="{81041E58-68C7-402A-8D13-0E653C8A8CE6}" srcId="{65A8872B-D87D-45D9-B41E-90659BECC71E}" destId="{4355514C-0DD7-4A77-A891-1A37A0567251}" srcOrd="1" destOrd="0" parTransId="{BE1EC0BE-5646-485E-81B5-966DAD23D917}" sibTransId="{ABE4F26E-9596-452F-B10C-6DC3AAC59AA0}"/>
    <dgm:cxn modelId="{0CD8DE59-9282-4EB1-BB8D-D6CA363E2C0A}" type="presOf" srcId="{F46077C4-D75D-4032-885F-0CC87E45C9DF}" destId="{5E4822E0-D3D8-4DDF-A864-F68D1B24E275}" srcOrd="1" destOrd="0" presId="urn:microsoft.com/office/officeart/2008/layout/HalfCircleOrganizationChart"/>
    <dgm:cxn modelId="{C116FA8A-87A5-4BC6-9B13-4B1613B0889D}" type="presOf" srcId="{4705B256-C6B9-4505-8EB9-1EAC74920119}" destId="{C258BA7A-87E4-48BF-930F-CAACD07ECCC6}" srcOrd="1" destOrd="0" presId="urn:microsoft.com/office/officeart/2008/layout/HalfCircleOrganizationChart"/>
    <dgm:cxn modelId="{6982C88B-A507-45D9-B776-AB3C0AFE5BA2}" type="presOf" srcId="{65A8872B-D87D-45D9-B41E-90659BECC71E}" destId="{69FA0BB6-FD9E-40FF-B891-1562810627E2}" srcOrd="0" destOrd="0" presId="urn:microsoft.com/office/officeart/2008/layout/HalfCircleOrganizationChart"/>
    <dgm:cxn modelId="{AA884090-3DDA-4DD1-8DA9-A5AD9349C016}" type="presOf" srcId="{CFF0A76E-0FBD-4941-966D-C32B5398C442}" destId="{A0FA1365-CBB6-45CC-BE1E-7106FEADDA8C}" srcOrd="0" destOrd="0" presId="urn:microsoft.com/office/officeart/2008/layout/HalfCircleOrganizationChart"/>
    <dgm:cxn modelId="{A9D50092-49A9-4B21-9B86-F64AF7BF3F12}" type="presOf" srcId="{04DF7FFC-E6E5-4A8B-9553-49860677F311}" destId="{45DA5FA5-37D8-4F4F-A40D-6FC40C1EFF42}" srcOrd="0" destOrd="0" presId="urn:microsoft.com/office/officeart/2008/layout/HalfCircleOrganizationChart"/>
    <dgm:cxn modelId="{BB691C92-FDE4-4CE1-892A-5A321DDCC5B8}" type="presOf" srcId="{11D5F1F8-B188-4544-985C-05B7C0CC41AA}" destId="{4E4DFFCF-BBA2-4AEE-921B-02027656CD41}" srcOrd="0" destOrd="0" presId="urn:microsoft.com/office/officeart/2008/layout/HalfCircleOrganizationChart"/>
    <dgm:cxn modelId="{7E7F4E99-2905-49B0-970C-D598716C2C77}" srcId="{82E36F78-61E2-4451-ACA7-B4791BFC68DF}" destId="{2EEC20B7-23A8-48ED-A88B-2FD2537E1EC4}" srcOrd="4" destOrd="0" parTransId="{9C601D6B-14DB-48B0-B5F0-DAD58C811D75}" sibTransId="{D05A1336-9833-48E1-B94F-0A399EF806A5}"/>
    <dgm:cxn modelId="{A732B59A-C32B-4738-8163-C7CE4D51DB7E}" srcId="{82E36F78-61E2-4451-ACA7-B4791BFC68DF}" destId="{4705B256-C6B9-4505-8EB9-1EAC74920119}" srcOrd="2" destOrd="0" parTransId="{F9CD9F0F-004F-4693-988C-C131A54AF672}" sibTransId="{727F57C3-524A-4AFD-B7A6-FEB36DAB4AC5}"/>
    <dgm:cxn modelId="{0F492E9B-98FC-409B-9643-53709699E7C4}" srcId="{04DF7FFC-E6E5-4A8B-9553-49860677F311}" destId="{65A8872B-D87D-45D9-B41E-90659BECC71E}" srcOrd="0" destOrd="0" parTransId="{41FC5D10-75A7-438D-A540-10C495B504D0}" sibTransId="{051B0962-92B3-48BA-8406-E59A1B51D784}"/>
    <dgm:cxn modelId="{85A6A89D-84C6-40B8-91A0-37018AAE2497}" type="presOf" srcId="{D05A1C6C-89A3-4693-AA9B-9E0D44EA9AEF}" destId="{BAFDAC74-EC8D-4FE8-8431-226515B3AAF5}" srcOrd="1" destOrd="0" presId="urn:microsoft.com/office/officeart/2008/layout/HalfCircleOrganizationChart"/>
    <dgm:cxn modelId="{010735A1-C860-4112-9609-7C41FD942753}" srcId="{65A8872B-D87D-45D9-B41E-90659BECC71E}" destId="{B49F3817-7354-46D7-8118-275945DD3964}" srcOrd="0" destOrd="0" parTransId="{C093E27F-FEEF-4B87-9CEB-4B99F8A242F0}" sibTransId="{32E704E2-E0DE-4180-A992-DDCC4B5B000E}"/>
    <dgm:cxn modelId="{3FE698A1-EF8D-458A-B6F5-544A44972027}" type="presOf" srcId="{4705B256-C6B9-4505-8EB9-1EAC74920119}" destId="{6BDC316B-1CFD-4F4A-A4C2-52DED1E82733}" srcOrd="0" destOrd="0" presId="urn:microsoft.com/office/officeart/2008/layout/HalfCircleOrganizationChart"/>
    <dgm:cxn modelId="{2E0E13A6-C7E4-4FAB-AB15-B2F4B303740C}" type="presOf" srcId="{5F61CB4B-12E2-4213-9169-9FEAC3454018}" destId="{ED91EA69-6C76-4901-9817-5DBC486A98D0}" srcOrd="0" destOrd="0" presId="urn:microsoft.com/office/officeart/2008/layout/HalfCircleOrganizationChart"/>
    <dgm:cxn modelId="{5B4C68A8-5772-4284-BC32-A066653BADE3}" type="presOf" srcId="{4BEBA426-DBF7-446A-9996-7BDAD55A8C3B}" destId="{12406F63-0594-4962-9F7F-41AAEF4B5F2B}" srcOrd="0" destOrd="0" presId="urn:microsoft.com/office/officeart/2008/layout/HalfCircleOrganizationChart"/>
    <dgm:cxn modelId="{630674AA-135E-472D-88BD-DBFF624A7F64}" type="presOf" srcId="{9BB760A2-3AC7-485F-968B-14C33BC59B2A}" destId="{9625396E-E16B-4E24-85A5-8643D0AA1CE0}" srcOrd="0" destOrd="0" presId="urn:microsoft.com/office/officeart/2008/layout/HalfCircleOrganizationChart"/>
    <dgm:cxn modelId="{0B0432AB-B3AE-48CC-B6D9-1FCD41BA5FB5}" type="presOf" srcId="{9C601D6B-14DB-48B0-B5F0-DAD58C811D75}" destId="{7DFC9917-2BF3-4A1B-8AD7-6EB3111F99ED}" srcOrd="0" destOrd="0" presId="urn:microsoft.com/office/officeart/2008/layout/HalfCircleOrganizationChart"/>
    <dgm:cxn modelId="{1F1278B3-DBA2-4E7E-B6B8-AA1E3F088031}" srcId="{65A8872B-D87D-45D9-B41E-90659BECC71E}" destId="{F46077C4-D75D-4032-885F-0CC87E45C9DF}" srcOrd="2" destOrd="0" parTransId="{A5DE70DF-6567-4B1A-A2AC-A4638349D701}" sibTransId="{EA30BD12-61B7-4AEC-9C1E-51CDE13B5815}"/>
    <dgm:cxn modelId="{890503B7-A4B0-46E2-A25F-9DA599FD56F0}" srcId="{82E36F78-61E2-4451-ACA7-B4791BFC68DF}" destId="{D05A1C6C-89A3-4693-AA9B-9E0D44EA9AEF}" srcOrd="5" destOrd="0" parTransId="{FFAD4CAE-E4C0-4E48-9A94-F7F15E5EA4A7}" sibTransId="{15434B09-B9AD-4DFE-B22F-D8CDEE8A3E53}"/>
    <dgm:cxn modelId="{3A164CB7-7231-4891-BF48-A97D873CE7EF}" type="presOf" srcId="{89821261-7418-4634-A39E-D797AD7A10E5}" destId="{CD3E1D48-540C-4470-90D1-30E8FACEF0D9}" srcOrd="1" destOrd="0" presId="urn:microsoft.com/office/officeart/2008/layout/HalfCircleOrganizationChart"/>
    <dgm:cxn modelId="{B92632C0-9836-4037-ABF6-30303C5410A6}" type="presOf" srcId="{4355514C-0DD7-4A77-A891-1A37A0567251}" destId="{66653F4F-94A2-4CCD-B2FD-9838D25EE4F7}" srcOrd="1" destOrd="0" presId="urn:microsoft.com/office/officeart/2008/layout/HalfCircleOrganizationChart"/>
    <dgm:cxn modelId="{5769D9C0-A121-4E80-BBB9-881A4164A1EC}" srcId="{65A8872B-D87D-45D9-B41E-90659BECC71E}" destId="{5F61CB4B-12E2-4213-9169-9FEAC3454018}" srcOrd="3" destOrd="0" parTransId="{30FD1C23-C4E3-4187-A55D-8BD4ADDB287A}" sibTransId="{1F70AA13-4FC2-40B9-9C2F-0CDFF7B42E5C}"/>
    <dgm:cxn modelId="{1A6C03C6-F5B3-40B8-912F-A585AF1F1719}" type="presOf" srcId="{A5DE70DF-6567-4B1A-A2AC-A4638349D701}" destId="{847A98F7-CD5A-4563-9FDF-98098A658865}" srcOrd="0" destOrd="0" presId="urn:microsoft.com/office/officeart/2008/layout/HalfCircleOrganizationChart"/>
    <dgm:cxn modelId="{6FBCBDCC-4487-4758-879B-70AB5CEECCEF}" type="presOf" srcId="{04DF7FFC-E6E5-4A8B-9553-49860677F311}" destId="{93DF1DA3-ACD6-4750-A728-62FC5E183441}" srcOrd="1" destOrd="0" presId="urn:microsoft.com/office/officeart/2008/layout/HalfCircleOrganizationChart"/>
    <dgm:cxn modelId="{134BB6D1-B79E-429D-A658-922A202B84A2}" type="presOf" srcId="{79B23E7D-9F06-4EFB-8D67-5EFDC2E91546}" destId="{FCB3FAD7-87C8-4EED-895D-7EA8142EFC16}" srcOrd="0" destOrd="0" presId="urn:microsoft.com/office/officeart/2008/layout/HalfCircleOrganizationChart"/>
    <dgm:cxn modelId="{984CC4D5-1C0A-45E4-A90F-FD8D456FCFA6}" type="presOf" srcId="{4355514C-0DD7-4A77-A891-1A37A0567251}" destId="{0835B32D-72D3-4E5D-9D6D-68EF9443FDCD}" srcOrd="0" destOrd="0" presId="urn:microsoft.com/office/officeart/2008/layout/HalfCircleOrganizationChart"/>
    <dgm:cxn modelId="{7A87A5D7-D315-406E-B330-C6281E67A487}" type="presOf" srcId="{B49F3817-7354-46D7-8118-275945DD3964}" destId="{49F696AB-1A74-4EC7-B626-852BC30A89DF}" srcOrd="0" destOrd="0" presId="urn:microsoft.com/office/officeart/2008/layout/HalfCircleOrganizationChart"/>
    <dgm:cxn modelId="{6D6316DA-A3DB-40BA-91B6-CDB1C6852023}" srcId="{82E36F78-61E2-4451-ACA7-B4791BFC68DF}" destId="{89821261-7418-4634-A39E-D797AD7A10E5}" srcOrd="1" destOrd="0" parTransId="{67AB1AB9-BE43-4CE6-AE3C-E62999158077}" sibTransId="{6D3D74D8-4F66-40FF-ABFC-6DEAF50E511F}"/>
    <dgm:cxn modelId="{D368E1DD-FEAF-48F4-8539-460E49646984}" type="presOf" srcId="{67AB1AB9-BE43-4CE6-AE3C-E62999158077}" destId="{538711F8-64F3-4029-A9BC-EAB4C880A18F}" srcOrd="0" destOrd="0" presId="urn:microsoft.com/office/officeart/2008/layout/HalfCircleOrganizationChart"/>
    <dgm:cxn modelId="{446EC9E2-8904-45BA-AD03-479D5341A919}" type="presOf" srcId="{DF2A4F1D-A6B2-4E28-B6BA-4601017A4CB0}" destId="{74E684E1-E73F-477A-A53F-D6BDE1E9AFCB}" srcOrd="0" destOrd="0" presId="urn:microsoft.com/office/officeart/2008/layout/HalfCircleOrganizationChart"/>
    <dgm:cxn modelId="{496DFBE3-DF4A-46B1-BE72-E3DB5637E0A7}" type="presOf" srcId="{82E36F78-61E2-4451-ACA7-B4791BFC68DF}" destId="{F40100BC-D6F6-46E2-B964-427A360DF529}" srcOrd="1" destOrd="0" presId="urn:microsoft.com/office/officeart/2008/layout/HalfCircleOrganizationChart"/>
    <dgm:cxn modelId="{5E4CB2E7-1CD2-4648-B4F8-391BA5B919CD}" type="presOf" srcId="{41FC5D10-75A7-438D-A540-10C495B504D0}" destId="{16E22A7A-A66C-4A9E-BE06-3A33B977785E}" srcOrd="0" destOrd="0" presId="urn:microsoft.com/office/officeart/2008/layout/HalfCircleOrganizationChart"/>
    <dgm:cxn modelId="{FCF1E2E8-36A4-4C3F-B10D-DE00C4D890D9}" type="presOf" srcId="{65A8872B-D87D-45D9-B41E-90659BECC71E}" destId="{322BF67F-EEA0-4EBE-B3B1-AEBED6317205}" srcOrd="1" destOrd="0" presId="urn:microsoft.com/office/officeart/2008/layout/HalfCircleOrganizationChart"/>
    <dgm:cxn modelId="{7AA4FBEB-4C2F-4FB4-88EE-9F57E5807485}" type="presOf" srcId="{4BEBA426-DBF7-446A-9996-7BDAD55A8C3B}" destId="{82B43184-C3D7-4E6E-853D-F48045659E8B}" srcOrd="1" destOrd="0" presId="urn:microsoft.com/office/officeart/2008/layout/HalfCircleOrganizationChart"/>
    <dgm:cxn modelId="{4CA421EC-8FD3-4E9D-BCF4-4F3A7353ECBC}" type="presOf" srcId="{2EEC20B7-23A8-48ED-A88B-2FD2537E1EC4}" destId="{AE6980D8-BFB0-4A93-A6A2-E6B320B0BB17}" srcOrd="1" destOrd="0" presId="urn:microsoft.com/office/officeart/2008/layout/HalfCircleOrganizationChart"/>
    <dgm:cxn modelId="{18CFE5EC-65E9-43DF-997C-573F75ED4743}" type="presOf" srcId="{DF2A4F1D-A6B2-4E28-B6BA-4601017A4CB0}" destId="{4CCEBC6F-C678-4750-9B75-3B965D22625D}" srcOrd="1" destOrd="0" presId="urn:microsoft.com/office/officeart/2008/layout/HalfCircleOrganizationChart"/>
    <dgm:cxn modelId="{D02B1AF8-4144-4DBE-A431-99EC66BE455E}" srcId="{82E36F78-61E2-4451-ACA7-B4791BFC68DF}" destId="{34971292-131E-45BE-B7DA-6388A8390F08}" srcOrd="0" destOrd="0" parTransId="{7266F1CB-08DF-47E6-A9BE-B5A3AC2F231D}" sibTransId="{4213A72D-74C7-47EF-B7C6-12BB06DE62C2}"/>
    <dgm:cxn modelId="{4F2BDFFC-42A7-422B-BAE3-67DD32EDB071}" type="presOf" srcId="{7266F1CB-08DF-47E6-A9BE-B5A3AC2F231D}" destId="{1D7F38BA-9831-4B7F-BE90-B22E0E6199E6}" srcOrd="0" destOrd="0" presId="urn:microsoft.com/office/officeart/2008/layout/HalfCircleOrganizationChart"/>
    <dgm:cxn modelId="{0CF0ADAE-A9A8-43D2-933A-F0B597336440}" type="presParOf" srcId="{4E4DFFCF-BBA2-4AEE-921B-02027656CD41}" destId="{A5C5FBC7-FCB8-49F7-AC48-7BB2AC230708}" srcOrd="0" destOrd="0" presId="urn:microsoft.com/office/officeart/2008/layout/HalfCircleOrganizationChart"/>
    <dgm:cxn modelId="{2FF5E81F-655D-4838-A4CE-7AC5E660BD9E}" type="presParOf" srcId="{A5C5FBC7-FCB8-49F7-AC48-7BB2AC230708}" destId="{7F1A39C5-3F13-46FA-A89C-3858A4D0AC50}" srcOrd="0" destOrd="0" presId="urn:microsoft.com/office/officeart/2008/layout/HalfCircleOrganizationChart"/>
    <dgm:cxn modelId="{11662EDB-A14C-47E5-900B-B7C09C14B609}" type="presParOf" srcId="{7F1A39C5-3F13-46FA-A89C-3858A4D0AC50}" destId="{45DA5FA5-37D8-4F4F-A40D-6FC40C1EFF42}" srcOrd="0" destOrd="0" presId="urn:microsoft.com/office/officeart/2008/layout/HalfCircleOrganizationChart"/>
    <dgm:cxn modelId="{702043F1-F94A-496B-A4BA-0075DCD91759}" type="presParOf" srcId="{7F1A39C5-3F13-46FA-A89C-3858A4D0AC50}" destId="{A3D3879E-E499-446D-A878-88B4A1ABAE46}" srcOrd="1" destOrd="0" presId="urn:microsoft.com/office/officeart/2008/layout/HalfCircleOrganizationChart"/>
    <dgm:cxn modelId="{ACFF09FF-D84F-4183-9F27-C68B2D89F54E}" type="presParOf" srcId="{7F1A39C5-3F13-46FA-A89C-3858A4D0AC50}" destId="{160EC8D2-930C-4335-BD43-E87329E8E007}" srcOrd="2" destOrd="0" presId="urn:microsoft.com/office/officeart/2008/layout/HalfCircleOrganizationChart"/>
    <dgm:cxn modelId="{7353C8A6-0AB1-46E0-BA81-7D5348AE4626}" type="presParOf" srcId="{7F1A39C5-3F13-46FA-A89C-3858A4D0AC50}" destId="{93DF1DA3-ACD6-4750-A728-62FC5E183441}" srcOrd="3" destOrd="0" presId="urn:microsoft.com/office/officeart/2008/layout/HalfCircleOrganizationChart"/>
    <dgm:cxn modelId="{41FE2292-0AAC-4A2C-A839-CCE4947C4FFE}" type="presParOf" srcId="{A5C5FBC7-FCB8-49F7-AC48-7BB2AC230708}" destId="{3C59CF44-6698-4E3F-9249-F85E0DDC9848}" srcOrd="1" destOrd="0" presId="urn:microsoft.com/office/officeart/2008/layout/HalfCircleOrganizationChart"/>
    <dgm:cxn modelId="{1D50F071-7880-44B3-AC52-DA179D73B7D0}" type="presParOf" srcId="{3C59CF44-6698-4E3F-9249-F85E0DDC9848}" destId="{16E22A7A-A66C-4A9E-BE06-3A33B977785E}" srcOrd="0" destOrd="0" presId="urn:microsoft.com/office/officeart/2008/layout/HalfCircleOrganizationChart"/>
    <dgm:cxn modelId="{AC918785-690E-4AD1-AA53-27D3F11E9EA4}" type="presParOf" srcId="{3C59CF44-6698-4E3F-9249-F85E0DDC9848}" destId="{B4C6686D-7BAE-4117-86CB-8EC1B3C7E519}" srcOrd="1" destOrd="0" presId="urn:microsoft.com/office/officeart/2008/layout/HalfCircleOrganizationChart"/>
    <dgm:cxn modelId="{1F357661-AF7E-458D-BD5A-E8C6F4C4408F}" type="presParOf" srcId="{B4C6686D-7BAE-4117-86CB-8EC1B3C7E519}" destId="{9CD55EE5-EA73-44CA-BA32-1F6D1FEC5451}" srcOrd="0" destOrd="0" presId="urn:microsoft.com/office/officeart/2008/layout/HalfCircleOrganizationChart"/>
    <dgm:cxn modelId="{17CE7D39-D24D-43EE-AB55-5CD0DFAFB56D}" type="presParOf" srcId="{9CD55EE5-EA73-44CA-BA32-1F6D1FEC5451}" destId="{69FA0BB6-FD9E-40FF-B891-1562810627E2}" srcOrd="0" destOrd="0" presId="urn:microsoft.com/office/officeart/2008/layout/HalfCircleOrganizationChart"/>
    <dgm:cxn modelId="{D7692060-8D50-4691-879A-2ECE59BA5360}" type="presParOf" srcId="{9CD55EE5-EA73-44CA-BA32-1F6D1FEC5451}" destId="{B02B005D-CDE7-44C4-BAC7-1296D365B250}" srcOrd="1" destOrd="0" presId="urn:microsoft.com/office/officeart/2008/layout/HalfCircleOrganizationChart"/>
    <dgm:cxn modelId="{5D061149-4A63-4DD8-8723-7830ED9A1373}" type="presParOf" srcId="{9CD55EE5-EA73-44CA-BA32-1F6D1FEC5451}" destId="{7FADA2FB-9CA0-428C-9FDE-7F2C781E0C76}" srcOrd="2" destOrd="0" presId="urn:microsoft.com/office/officeart/2008/layout/HalfCircleOrganizationChart"/>
    <dgm:cxn modelId="{915F932E-DBE1-4909-BDF9-088F961C654D}" type="presParOf" srcId="{9CD55EE5-EA73-44CA-BA32-1F6D1FEC5451}" destId="{322BF67F-EEA0-4EBE-B3B1-AEBED6317205}" srcOrd="3" destOrd="0" presId="urn:microsoft.com/office/officeart/2008/layout/HalfCircleOrganizationChart"/>
    <dgm:cxn modelId="{760F9B7A-B7C3-4671-A73D-A723B41FF27C}" type="presParOf" srcId="{B4C6686D-7BAE-4117-86CB-8EC1B3C7E519}" destId="{C0CA03C1-1C9B-46DE-9D5B-FE5C2C8C6DAF}" srcOrd="1" destOrd="0" presId="urn:microsoft.com/office/officeart/2008/layout/HalfCircleOrganizationChart"/>
    <dgm:cxn modelId="{BFE4B453-9AC4-44CB-A2B1-C800CD2437A8}" type="presParOf" srcId="{C0CA03C1-1C9B-46DE-9D5B-FE5C2C8C6DAF}" destId="{516E194F-104A-4092-9E40-D7247B4F244E}" srcOrd="0" destOrd="0" presId="urn:microsoft.com/office/officeart/2008/layout/HalfCircleOrganizationChart"/>
    <dgm:cxn modelId="{62DBBCFE-9955-4074-A429-42764390F3D0}" type="presParOf" srcId="{C0CA03C1-1C9B-46DE-9D5B-FE5C2C8C6DAF}" destId="{44EC0893-7BAB-470A-8124-65BF2186E63A}" srcOrd="1" destOrd="0" presId="urn:microsoft.com/office/officeart/2008/layout/HalfCircleOrganizationChart"/>
    <dgm:cxn modelId="{7564DFBD-A9FC-4722-8940-B2D628CE0A5C}" type="presParOf" srcId="{44EC0893-7BAB-470A-8124-65BF2186E63A}" destId="{AF0FF6D3-1C3C-434A-8CD5-D4005FD5D0AE}" srcOrd="0" destOrd="0" presId="urn:microsoft.com/office/officeart/2008/layout/HalfCircleOrganizationChart"/>
    <dgm:cxn modelId="{4EDA4ADC-F207-49BE-A818-EA851309E544}" type="presParOf" srcId="{AF0FF6D3-1C3C-434A-8CD5-D4005FD5D0AE}" destId="{49F696AB-1A74-4EC7-B626-852BC30A89DF}" srcOrd="0" destOrd="0" presId="urn:microsoft.com/office/officeart/2008/layout/HalfCircleOrganizationChart"/>
    <dgm:cxn modelId="{D64CD32F-1B21-47D4-85DA-1201A1B95AD1}" type="presParOf" srcId="{AF0FF6D3-1C3C-434A-8CD5-D4005FD5D0AE}" destId="{C569A2B2-D5FB-40BB-A2B3-9CD103DBEA7F}" srcOrd="1" destOrd="0" presId="urn:microsoft.com/office/officeart/2008/layout/HalfCircleOrganizationChart"/>
    <dgm:cxn modelId="{4AD3F3C9-8C63-49B5-82FD-21FBEA274ABF}" type="presParOf" srcId="{AF0FF6D3-1C3C-434A-8CD5-D4005FD5D0AE}" destId="{43AEEF72-D586-44AC-BB7C-9AC865D091F3}" srcOrd="2" destOrd="0" presId="urn:microsoft.com/office/officeart/2008/layout/HalfCircleOrganizationChart"/>
    <dgm:cxn modelId="{BCE9C662-4C58-4A15-A971-91D552BE202B}" type="presParOf" srcId="{AF0FF6D3-1C3C-434A-8CD5-D4005FD5D0AE}" destId="{BB30E3D8-5FF7-437E-8C7A-C333E8F37F03}" srcOrd="3" destOrd="0" presId="urn:microsoft.com/office/officeart/2008/layout/HalfCircleOrganizationChart"/>
    <dgm:cxn modelId="{F1C70D93-42B2-42C0-9D8F-12D15D4FF618}" type="presParOf" srcId="{44EC0893-7BAB-470A-8124-65BF2186E63A}" destId="{B5A9ECAD-6621-49F0-B7F4-31B71E8E9393}" srcOrd="1" destOrd="0" presId="urn:microsoft.com/office/officeart/2008/layout/HalfCircleOrganizationChart"/>
    <dgm:cxn modelId="{DCA30984-E44E-4510-832A-6D7F0B2CD5C9}" type="presParOf" srcId="{44EC0893-7BAB-470A-8124-65BF2186E63A}" destId="{A48BF283-85AC-4D08-831E-20890F4B6FD4}" srcOrd="2" destOrd="0" presId="urn:microsoft.com/office/officeart/2008/layout/HalfCircleOrganizationChart"/>
    <dgm:cxn modelId="{D064FA29-76F4-4FB3-ACA8-9CC01313D32C}" type="presParOf" srcId="{C0CA03C1-1C9B-46DE-9D5B-FE5C2C8C6DAF}" destId="{39448C7F-309A-445F-92C4-71D0C4E626C2}" srcOrd="2" destOrd="0" presId="urn:microsoft.com/office/officeart/2008/layout/HalfCircleOrganizationChart"/>
    <dgm:cxn modelId="{0D3F7FB8-AE6C-426E-9363-20FF3B4C297B}" type="presParOf" srcId="{C0CA03C1-1C9B-46DE-9D5B-FE5C2C8C6DAF}" destId="{14C4B194-4BF2-40A2-85F1-0AF624DEEBA2}" srcOrd="3" destOrd="0" presId="urn:microsoft.com/office/officeart/2008/layout/HalfCircleOrganizationChart"/>
    <dgm:cxn modelId="{AB9F9247-6831-4F4A-974C-534AF2A859EB}" type="presParOf" srcId="{14C4B194-4BF2-40A2-85F1-0AF624DEEBA2}" destId="{B087624E-8ECC-4BFB-B4D4-CDEBD8F9332C}" srcOrd="0" destOrd="0" presId="urn:microsoft.com/office/officeart/2008/layout/HalfCircleOrganizationChart"/>
    <dgm:cxn modelId="{3C8490FA-2D10-4620-B9E2-EE7B944916B6}" type="presParOf" srcId="{B087624E-8ECC-4BFB-B4D4-CDEBD8F9332C}" destId="{0835B32D-72D3-4E5D-9D6D-68EF9443FDCD}" srcOrd="0" destOrd="0" presId="urn:microsoft.com/office/officeart/2008/layout/HalfCircleOrganizationChart"/>
    <dgm:cxn modelId="{57600CD6-A306-4F14-917D-9B74D2F7AEB9}" type="presParOf" srcId="{B087624E-8ECC-4BFB-B4D4-CDEBD8F9332C}" destId="{F9D432B7-0455-4099-A410-A879171D5A6B}" srcOrd="1" destOrd="0" presId="urn:microsoft.com/office/officeart/2008/layout/HalfCircleOrganizationChart"/>
    <dgm:cxn modelId="{41FB2988-7132-4B33-83D4-45F9E7C41A10}" type="presParOf" srcId="{B087624E-8ECC-4BFB-B4D4-CDEBD8F9332C}" destId="{CFDAD2BB-9040-4AFC-AFE5-33E094978C48}" srcOrd="2" destOrd="0" presId="urn:microsoft.com/office/officeart/2008/layout/HalfCircleOrganizationChart"/>
    <dgm:cxn modelId="{456034FB-0589-4674-9126-0317B53B0F91}" type="presParOf" srcId="{B087624E-8ECC-4BFB-B4D4-CDEBD8F9332C}" destId="{66653F4F-94A2-4CCD-B2FD-9838D25EE4F7}" srcOrd="3" destOrd="0" presId="urn:microsoft.com/office/officeart/2008/layout/HalfCircleOrganizationChart"/>
    <dgm:cxn modelId="{4A651C9E-CAB0-4758-A1DF-BE29469CE36C}" type="presParOf" srcId="{14C4B194-4BF2-40A2-85F1-0AF624DEEBA2}" destId="{5CAC675F-CE76-4454-8E63-0DE4CD01CF45}" srcOrd="1" destOrd="0" presId="urn:microsoft.com/office/officeart/2008/layout/HalfCircleOrganizationChart"/>
    <dgm:cxn modelId="{BC699AE8-5415-450B-A2FC-5F9A34BA2011}" type="presParOf" srcId="{14C4B194-4BF2-40A2-85F1-0AF624DEEBA2}" destId="{2E35AF53-D482-4D00-87F3-F253215991F8}" srcOrd="2" destOrd="0" presId="urn:microsoft.com/office/officeart/2008/layout/HalfCircleOrganizationChart"/>
    <dgm:cxn modelId="{44BCBA78-7E47-4842-9CB2-422D9E403944}" type="presParOf" srcId="{C0CA03C1-1C9B-46DE-9D5B-FE5C2C8C6DAF}" destId="{847A98F7-CD5A-4563-9FDF-98098A658865}" srcOrd="4" destOrd="0" presId="urn:microsoft.com/office/officeart/2008/layout/HalfCircleOrganizationChart"/>
    <dgm:cxn modelId="{CE9E3B71-DA3B-4526-8125-F91261B2EAF6}" type="presParOf" srcId="{C0CA03C1-1C9B-46DE-9D5B-FE5C2C8C6DAF}" destId="{A26E6F1C-4868-4FEC-8BF2-67ECCD838376}" srcOrd="5" destOrd="0" presId="urn:microsoft.com/office/officeart/2008/layout/HalfCircleOrganizationChart"/>
    <dgm:cxn modelId="{24CFC814-9D68-4C2C-B112-61EEBA57E376}" type="presParOf" srcId="{A26E6F1C-4868-4FEC-8BF2-67ECCD838376}" destId="{D3798981-B6CF-45A4-928B-335FFE01D7F8}" srcOrd="0" destOrd="0" presId="urn:microsoft.com/office/officeart/2008/layout/HalfCircleOrganizationChart"/>
    <dgm:cxn modelId="{FBA90FE0-6873-4D1A-A3AA-A29597EACED1}" type="presParOf" srcId="{D3798981-B6CF-45A4-928B-335FFE01D7F8}" destId="{04D4DBF5-85E6-4C7E-9B30-16E225AB2F1A}" srcOrd="0" destOrd="0" presId="urn:microsoft.com/office/officeart/2008/layout/HalfCircleOrganizationChart"/>
    <dgm:cxn modelId="{C58E9ECD-6F06-4F2B-97CF-502B185A73E5}" type="presParOf" srcId="{D3798981-B6CF-45A4-928B-335FFE01D7F8}" destId="{50F52F6A-E250-44F7-AA28-C3ED7F17AF5D}" srcOrd="1" destOrd="0" presId="urn:microsoft.com/office/officeart/2008/layout/HalfCircleOrganizationChart"/>
    <dgm:cxn modelId="{F27497CA-E014-491B-A242-5C8FC8B43839}" type="presParOf" srcId="{D3798981-B6CF-45A4-928B-335FFE01D7F8}" destId="{F9C4E355-5FD2-423B-B1A4-C9E4A8D868A2}" srcOrd="2" destOrd="0" presId="urn:microsoft.com/office/officeart/2008/layout/HalfCircleOrganizationChart"/>
    <dgm:cxn modelId="{2FB39B76-680E-4390-8D3F-6E5588B7A61C}" type="presParOf" srcId="{D3798981-B6CF-45A4-928B-335FFE01D7F8}" destId="{5E4822E0-D3D8-4DDF-A864-F68D1B24E275}" srcOrd="3" destOrd="0" presId="urn:microsoft.com/office/officeart/2008/layout/HalfCircleOrganizationChart"/>
    <dgm:cxn modelId="{D90EB54F-2B94-45DA-B999-E2AB5EB84858}" type="presParOf" srcId="{A26E6F1C-4868-4FEC-8BF2-67ECCD838376}" destId="{71700D10-BA7D-4225-AEA4-93A2F87B7ECD}" srcOrd="1" destOrd="0" presId="urn:microsoft.com/office/officeart/2008/layout/HalfCircleOrganizationChart"/>
    <dgm:cxn modelId="{0F5DAFB2-AE09-4BFE-B989-D80EC4653D4A}" type="presParOf" srcId="{A26E6F1C-4868-4FEC-8BF2-67ECCD838376}" destId="{2F9FA678-AC6D-4277-B901-39712DFDC5C6}" srcOrd="2" destOrd="0" presId="urn:microsoft.com/office/officeart/2008/layout/HalfCircleOrganizationChart"/>
    <dgm:cxn modelId="{B312BC52-61E8-4DA8-BA6D-9D783A490962}" type="presParOf" srcId="{C0CA03C1-1C9B-46DE-9D5B-FE5C2C8C6DAF}" destId="{D9E212E1-6D1A-47D0-B25C-4A1ED985CA87}" srcOrd="6" destOrd="0" presId="urn:microsoft.com/office/officeart/2008/layout/HalfCircleOrganizationChart"/>
    <dgm:cxn modelId="{F1DBF538-75B1-41CB-AC0D-305A9561AF3D}" type="presParOf" srcId="{C0CA03C1-1C9B-46DE-9D5B-FE5C2C8C6DAF}" destId="{91EB5E30-A699-4FF5-9FD1-2797DC328E4A}" srcOrd="7" destOrd="0" presId="urn:microsoft.com/office/officeart/2008/layout/HalfCircleOrganizationChart"/>
    <dgm:cxn modelId="{FA7D657C-4EF2-45DD-80D8-D9E8279723C8}" type="presParOf" srcId="{91EB5E30-A699-4FF5-9FD1-2797DC328E4A}" destId="{456BC600-A66E-438B-9214-046B2622030B}" srcOrd="0" destOrd="0" presId="urn:microsoft.com/office/officeart/2008/layout/HalfCircleOrganizationChart"/>
    <dgm:cxn modelId="{4DC7A545-426B-4E78-8909-303ED4E2CF32}" type="presParOf" srcId="{456BC600-A66E-438B-9214-046B2622030B}" destId="{ED91EA69-6C76-4901-9817-5DBC486A98D0}" srcOrd="0" destOrd="0" presId="urn:microsoft.com/office/officeart/2008/layout/HalfCircleOrganizationChart"/>
    <dgm:cxn modelId="{4908E7C5-6312-480A-B65E-0B48EFF2E516}" type="presParOf" srcId="{456BC600-A66E-438B-9214-046B2622030B}" destId="{DBBFD097-D055-48DA-9F96-4FF634144F80}" srcOrd="1" destOrd="0" presId="urn:microsoft.com/office/officeart/2008/layout/HalfCircleOrganizationChart"/>
    <dgm:cxn modelId="{7D427315-CC28-4F2E-BA23-7CA9DEF717BB}" type="presParOf" srcId="{456BC600-A66E-438B-9214-046B2622030B}" destId="{62A9B730-67F5-4F0B-B35F-C9D691E6A833}" srcOrd="2" destOrd="0" presId="urn:microsoft.com/office/officeart/2008/layout/HalfCircleOrganizationChart"/>
    <dgm:cxn modelId="{DDE77C2D-0BA0-497B-9CE9-46217850B043}" type="presParOf" srcId="{456BC600-A66E-438B-9214-046B2622030B}" destId="{AB379FC8-ECDD-4665-8607-342645DC38FC}" srcOrd="3" destOrd="0" presId="urn:microsoft.com/office/officeart/2008/layout/HalfCircleOrganizationChart"/>
    <dgm:cxn modelId="{CF39F4A2-0AE7-48FD-A710-DD4691D13EC2}" type="presParOf" srcId="{91EB5E30-A699-4FF5-9FD1-2797DC328E4A}" destId="{DEB8BE6B-70AA-48D5-83DD-745FD015CEB0}" srcOrd="1" destOrd="0" presId="urn:microsoft.com/office/officeart/2008/layout/HalfCircleOrganizationChart"/>
    <dgm:cxn modelId="{C80A6F62-6FAF-48A7-B58F-54CB6C4D1267}" type="presParOf" srcId="{91EB5E30-A699-4FF5-9FD1-2797DC328E4A}" destId="{CC2606DB-28F8-46F7-9A8F-353B70197877}" srcOrd="2" destOrd="0" presId="urn:microsoft.com/office/officeart/2008/layout/HalfCircleOrganizationChart"/>
    <dgm:cxn modelId="{95C2651E-7868-4013-B0C8-532A6C4B78B7}" type="presParOf" srcId="{C0CA03C1-1C9B-46DE-9D5B-FE5C2C8C6DAF}" destId="{4870B136-DCF6-454A-A627-C758FF6EB9B2}" srcOrd="8" destOrd="0" presId="urn:microsoft.com/office/officeart/2008/layout/HalfCircleOrganizationChart"/>
    <dgm:cxn modelId="{5E6F398E-C222-4F15-BA6F-5B2BAAFBB4E9}" type="presParOf" srcId="{C0CA03C1-1C9B-46DE-9D5B-FE5C2C8C6DAF}" destId="{CEE1D819-2679-4036-BF04-D0B585BF7865}" srcOrd="9" destOrd="0" presId="urn:microsoft.com/office/officeart/2008/layout/HalfCircleOrganizationChart"/>
    <dgm:cxn modelId="{2D509752-874D-4B0F-A430-5E1140045C77}" type="presParOf" srcId="{CEE1D819-2679-4036-BF04-D0B585BF7865}" destId="{A6C38155-5BFE-435E-A7C6-9D21BA0DAD99}" srcOrd="0" destOrd="0" presId="urn:microsoft.com/office/officeart/2008/layout/HalfCircleOrganizationChart"/>
    <dgm:cxn modelId="{0E1233D8-1CBE-428D-A3D4-7649D199A467}" type="presParOf" srcId="{A6C38155-5BFE-435E-A7C6-9D21BA0DAD99}" destId="{74E684E1-E73F-477A-A53F-D6BDE1E9AFCB}" srcOrd="0" destOrd="0" presId="urn:microsoft.com/office/officeart/2008/layout/HalfCircleOrganizationChart"/>
    <dgm:cxn modelId="{D7E20FBA-9839-4684-809B-EEAAB8A07939}" type="presParOf" srcId="{A6C38155-5BFE-435E-A7C6-9D21BA0DAD99}" destId="{94987C80-F410-4EAC-BCB7-BE42873A65BF}" srcOrd="1" destOrd="0" presId="urn:microsoft.com/office/officeart/2008/layout/HalfCircleOrganizationChart"/>
    <dgm:cxn modelId="{03BB5E58-5957-4F60-98AE-B41A075ED911}" type="presParOf" srcId="{A6C38155-5BFE-435E-A7C6-9D21BA0DAD99}" destId="{22605127-290D-41DE-95EA-08DC51ADB3F4}" srcOrd="2" destOrd="0" presId="urn:microsoft.com/office/officeart/2008/layout/HalfCircleOrganizationChart"/>
    <dgm:cxn modelId="{D72EB133-DBB0-480C-B5CB-39C2DDB4539B}" type="presParOf" srcId="{A6C38155-5BFE-435E-A7C6-9D21BA0DAD99}" destId="{4CCEBC6F-C678-4750-9B75-3B965D22625D}" srcOrd="3" destOrd="0" presId="urn:microsoft.com/office/officeart/2008/layout/HalfCircleOrganizationChart"/>
    <dgm:cxn modelId="{0DC4B4F2-C91C-4E9D-B759-618A8F26C093}" type="presParOf" srcId="{CEE1D819-2679-4036-BF04-D0B585BF7865}" destId="{DDDD5DFC-8FE4-4E22-BAED-B80E3220D342}" srcOrd="1" destOrd="0" presId="urn:microsoft.com/office/officeart/2008/layout/HalfCircleOrganizationChart"/>
    <dgm:cxn modelId="{D94B1663-AE4B-4E7A-85F0-53F6C1197ACF}" type="presParOf" srcId="{CEE1D819-2679-4036-BF04-D0B585BF7865}" destId="{6154C678-6FE8-4B8B-A4DC-F6895C5A6BA9}" srcOrd="2" destOrd="0" presId="urn:microsoft.com/office/officeart/2008/layout/HalfCircleOrganizationChart"/>
    <dgm:cxn modelId="{CC4734D3-9B21-4FBC-A98B-28C5C94CB71B}" type="presParOf" srcId="{C0CA03C1-1C9B-46DE-9D5B-FE5C2C8C6DAF}" destId="{9625396E-E16B-4E24-85A5-8643D0AA1CE0}" srcOrd="10" destOrd="0" presId="urn:microsoft.com/office/officeart/2008/layout/HalfCircleOrganizationChart"/>
    <dgm:cxn modelId="{CF4952FA-3225-40AA-8F05-8595560039F1}" type="presParOf" srcId="{C0CA03C1-1C9B-46DE-9D5B-FE5C2C8C6DAF}" destId="{66FB4943-AC6A-462A-8C64-AA685D7DDE3F}" srcOrd="11" destOrd="0" presId="urn:microsoft.com/office/officeart/2008/layout/HalfCircleOrganizationChart"/>
    <dgm:cxn modelId="{E050F33A-2C82-4CA7-8AAC-B76B2ADB981A}" type="presParOf" srcId="{66FB4943-AC6A-462A-8C64-AA685D7DDE3F}" destId="{284C9A91-F21A-4636-9454-7F605CA3CCF9}" srcOrd="0" destOrd="0" presId="urn:microsoft.com/office/officeart/2008/layout/HalfCircleOrganizationChart"/>
    <dgm:cxn modelId="{90560FE2-4024-46D6-9CB9-4A39E588184B}" type="presParOf" srcId="{284C9A91-F21A-4636-9454-7F605CA3CCF9}" destId="{A0FA1365-CBB6-45CC-BE1E-7106FEADDA8C}" srcOrd="0" destOrd="0" presId="urn:microsoft.com/office/officeart/2008/layout/HalfCircleOrganizationChart"/>
    <dgm:cxn modelId="{27291CF3-D112-43AE-9E62-478A69383858}" type="presParOf" srcId="{284C9A91-F21A-4636-9454-7F605CA3CCF9}" destId="{E7CACDFC-2E55-41AD-A5A1-E012B6704AB8}" srcOrd="1" destOrd="0" presId="urn:microsoft.com/office/officeart/2008/layout/HalfCircleOrganizationChart"/>
    <dgm:cxn modelId="{6FDF5F68-2E1C-49C1-A5D0-D769A4C4FD9B}" type="presParOf" srcId="{284C9A91-F21A-4636-9454-7F605CA3CCF9}" destId="{0BA537D7-C1C3-4C95-818C-A3160E55D672}" srcOrd="2" destOrd="0" presId="urn:microsoft.com/office/officeart/2008/layout/HalfCircleOrganizationChart"/>
    <dgm:cxn modelId="{F21184C3-643C-4785-ADCF-A2CF51CB3B54}" type="presParOf" srcId="{284C9A91-F21A-4636-9454-7F605CA3CCF9}" destId="{94AB4139-D246-4ABE-AC13-4112A5C237C1}" srcOrd="3" destOrd="0" presId="urn:microsoft.com/office/officeart/2008/layout/HalfCircleOrganizationChart"/>
    <dgm:cxn modelId="{3800145E-5E2C-4367-9FA7-9EB5607B104E}" type="presParOf" srcId="{66FB4943-AC6A-462A-8C64-AA685D7DDE3F}" destId="{A41B77CC-00CF-4635-B3FC-3CB9D739475B}" srcOrd="1" destOrd="0" presId="urn:microsoft.com/office/officeart/2008/layout/HalfCircleOrganizationChart"/>
    <dgm:cxn modelId="{DFA26B88-3ABC-43F4-BD0C-0BDD3518FF33}" type="presParOf" srcId="{66FB4943-AC6A-462A-8C64-AA685D7DDE3F}" destId="{9FAB2A2F-0FDE-4C2C-BD04-887228BB1473}" srcOrd="2" destOrd="0" presId="urn:microsoft.com/office/officeart/2008/layout/HalfCircleOrganizationChart"/>
    <dgm:cxn modelId="{F32DC3CB-3CAE-446C-9FFD-8DFA47C6E71D}" type="presParOf" srcId="{C0CA03C1-1C9B-46DE-9D5B-FE5C2C8C6DAF}" destId="{E57BD3B5-B7D5-46E3-B5EE-59E3450A05B5}" srcOrd="12" destOrd="0" presId="urn:microsoft.com/office/officeart/2008/layout/HalfCircleOrganizationChart"/>
    <dgm:cxn modelId="{D5C811D2-F675-4DE8-9DBD-7D328220BE81}" type="presParOf" srcId="{C0CA03C1-1C9B-46DE-9D5B-FE5C2C8C6DAF}" destId="{3B24D3BE-C515-492F-A4EE-4BF94BD0526B}" srcOrd="13" destOrd="0" presId="urn:microsoft.com/office/officeart/2008/layout/HalfCircleOrganizationChart"/>
    <dgm:cxn modelId="{6C3FDE0C-0CA5-4CCA-AA31-A72421820892}" type="presParOf" srcId="{3B24D3BE-C515-492F-A4EE-4BF94BD0526B}" destId="{9B51342B-CEE0-4C85-A0E1-C3D7BBFF877E}" srcOrd="0" destOrd="0" presId="urn:microsoft.com/office/officeart/2008/layout/HalfCircleOrganizationChart"/>
    <dgm:cxn modelId="{2AFE6758-4614-4755-8B16-D19EEBFCB386}" type="presParOf" srcId="{9B51342B-CEE0-4C85-A0E1-C3D7BBFF877E}" destId="{3644429C-09C1-47B7-919A-30F4463A962D}" srcOrd="0" destOrd="0" presId="urn:microsoft.com/office/officeart/2008/layout/HalfCircleOrganizationChart"/>
    <dgm:cxn modelId="{860AD36F-2581-46F7-B8B5-8A68DCC76890}" type="presParOf" srcId="{9B51342B-CEE0-4C85-A0E1-C3D7BBFF877E}" destId="{6548A9F5-0202-46F8-97B8-16D4A480CBBC}" srcOrd="1" destOrd="0" presId="urn:microsoft.com/office/officeart/2008/layout/HalfCircleOrganizationChart"/>
    <dgm:cxn modelId="{19463DBE-1537-4391-9A00-AFFF51D4FB25}" type="presParOf" srcId="{9B51342B-CEE0-4C85-A0E1-C3D7BBFF877E}" destId="{2B05BAB9-CD0B-43FD-82C1-F05BB8B38F60}" srcOrd="2" destOrd="0" presId="urn:microsoft.com/office/officeart/2008/layout/HalfCircleOrganizationChart"/>
    <dgm:cxn modelId="{AC2FB821-AF9A-41CB-BDFB-91F7FD089145}" type="presParOf" srcId="{9B51342B-CEE0-4C85-A0E1-C3D7BBFF877E}" destId="{C3D983F2-68CE-4110-8A06-906B2F775E29}" srcOrd="3" destOrd="0" presId="urn:microsoft.com/office/officeart/2008/layout/HalfCircleOrganizationChart"/>
    <dgm:cxn modelId="{1057A478-BB7A-4B8F-8F4C-4F267823FEBB}" type="presParOf" srcId="{3B24D3BE-C515-492F-A4EE-4BF94BD0526B}" destId="{372F9D6D-2B9D-4743-920F-CCDF143252FF}" srcOrd="1" destOrd="0" presId="urn:microsoft.com/office/officeart/2008/layout/HalfCircleOrganizationChart"/>
    <dgm:cxn modelId="{1C4AB4BF-5074-4239-B0F8-643769D3AA6E}" type="presParOf" srcId="{3B24D3BE-C515-492F-A4EE-4BF94BD0526B}" destId="{ED1BCF57-909E-4931-AE71-3D05953A129F}" srcOrd="2" destOrd="0" presId="urn:microsoft.com/office/officeart/2008/layout/HalfCircleOrganizationChart"/>
    <dgm:cxn modelId="{F1B24E9F-9033-43D6-8503-D2FA7ABECAC9}" type="presParOf" srcId="{B4C6686D-7BAE-4117-86CB-8EC1B3C7E519}" destId="{78D8A362-24E4-4860-9C0E-62C9349392CE}" srcOrd="2" destOrd="0" presId="urn:microsoft.com/office/officeart/2008/layout/HalfCircleOrganizationChart"/>
    <dgm:cxn modelId="{5C7A7C0F-DAEC-41D6-9D65-C17D3D61BA26}" type="presParOf" srcId="{3C59CF44-6698-4E3F-9249-F85E0DDC9848}" destId="{FCB3FAD7-87C8-4EED-895D-7EA8142EFC16}" srcOrd="2" destOrd="0" presId="urn:microsoft.com/office/officeart/2008/layout/HalfCircleOrganizationChart"/>
    <dgm:cxn modelId="{9273C063-A748-4324-B0E9-3F05052985FC}" type="presParOf" srcId="{3C59CF44-6698-4E3F-9249-F85E0DDC9848}" destId="{B3567DB0-B9C9-467A-A778-AC05B8086F42}" srcOrd="3" destOrd="0" presId="urn:microsoft.com/office/officeart/2008/layout/HalfCircleOrganizationChart"/>
    <dgm:cxn modelId="{3ED0AD97-D6B1-4D7B-8078-35D36BF1222D}" type="presParOf" srcId="{B3567DB0-B9C9-467A-A778-AC05B8086F42}" destId="{A6E71CAD-F3BD-41A3-B032-B3DAC326F01C}" srcOrd="0" destOrd="0" presId="urn:microsoft.com/office/officeart/2008/layout/HalfCircleOrganizationChart"/>
    <dgm:cxn modelId="{8E9A0EC6-6F40-48D7-B5C0-F8082CCA525C}" type="presParOf" srcId="{A6E71CAD-F3BD-41A3-B032-B3DAC326F01C}" destId="{058274F7-6ACB-4860-A413-04D92072E522}" srcOrd="0" destOrd="0" presId="urn:microsoft.com/office/officeart/2008/layout/HalfCircleOrganizationChart"/>
    <dgm:cxn modelId="{3E360309-7448-43EC-84CB-AB3E5FA76E2A}" type="presParOf" srcId="{A6E71CAD-F3BD-41A3-B032-B3DAC326F01C}" destId="{0567B948-69CD-428D-A908-AFE0D603C5EF}" srcOrd="1" destOrd="0" presId="urn:microsoft.com/office/officeart/2008/layout/HalfCircleOrganizationChart"/>
    <dgm:cxn modelId="{6C23A511-66A6-419A-8CF6-E6AA8A3DF1D4}" type="presParOf" srcId="{A6E71CAD-F3BD-41A3-B032-B3DAC326F01C}" destId="{74A3E0AB-F5B1-4FFC-812D-0DE4CE71BAAB}" srcOrd="2" destOrd="0" presId="urn:microsoft.com/office/officeart/2008/layout/HalfCircleOrganizationChart"/>
    <dgm:cxn modelId="{738B8E64-BA35-49BC-9966-BE5E0072E01F}" type="presParOf" srcId="{A6E71CAD-F3BD-41A3-B032-B3DAC326F01C}" destId="{F40100BC-D6F6-46E2-B964-427A360DF529}" srcOrd="3" destOrd="0" presId="urn:microsoft.com/office/officeart/2008/layout/HalfCircleOrganizationChart"/>
    <dgm:cxn modelId="{D0EF9BF0-4B36-4C28-A19C-160C4519F78E}" type="presParOf" srcId="{B3567DB0-B9C9-467A-A778-AC05B8086F42}" destId="{5BCF903B-3293-42D9-937D-D8D10A2E2EA6}" srcOrd="1" destOrd="0" presId="urn:microsoft.com/office/officeart/2008/layout/HalfCircleOrganizationChart"/>
    <dgm:cxn modelId="{ED100572-DE03-44E7-8145-FF3F59E83549}" type="presParOf" srcId="{5BCF903B-3293-42D9-937D-D8D10A2E2EA6}" destId="{1D7F38BA-9831-4B7F-BE90-B22E0E6199E6}" srcOrd="0" destOrd="0" presId="urn:microsoft.com/office/officeart/2008/layout/HalfCircleOrganizationChart"/>
    <dgm:cxn modelId="{9BFCCB6F-B4BC-4ADC-BAD4-22A2F7D66A47}" type="presParOf" srcId="{5BCF903B-3293-42D9-937D-D8D10A2E2EA6}" destId="{5FDE109E-5267-48AC-815D-BE843A86056E}" srcOrd="1" destOrd="0" presId="urn:microsoft.com/office/officeart/2008/layout/HalfCircleOrganizationChart"/>
    <dgm:cxn modelId="{A31DDC77-C6EE-4439-9147-AF069BA7460A}" type="presParOf" srcId="{5FDE109E-5267-48AC-815D-BE843A86056E}" destId="{85E9E59B-8ACB-45B0-B646-7C2D1E51CC0D}" srcOrd="0" destOrd="0" presId="urn:microsoft.com/office/officeart/2008/layout/HalfCircleOrganizationChart"/>
    <dgm:cxn modelId="{CE8E612D-BEE5-4BF9-B731-BA6567FD35C9}" type="presParOf" srcId="{85E9E59B-8ACB-45B0-B646-7C2D1E51CC0D}" destId="{CF504434-332D-4B18-84B1-EB0251091D9C}" srcOrd="0" destOrd="0" presId="urn:microsoft.com/office/officeart/2008/layout/HalfCircleOrganizationChart"/>
    <dgm:cxn modelId="{08A899AF-3DDB-40E3-A596-2A5A69915B52}" type="presParOf" srcId="{85E9E59B-8ACB-45B0-B646-7C2D1E51CC0D}" destId="{0A7A1125-191B-4941-882A-82479D919D36}" srcOrd="1" destOrd="0" presId="urn:microsoft.com/office/officeart/2008/layout/HalfCircleOrganizationChart"/>
    <dgm:cxn modelId="{C2E79D83-0F27-41CF-8820-A6D4B8DDF57D}" type="presParOf" srcId="{85E9E59B-8ACB-45B0-B646-7C2D1E51CC0D}" destId="{E7D998AA-9763-47D8-8C08-D6C79B4E54AB}" srcOrd="2" destOrd="0" presId="urn:microsoft.com/office/officeart/2008/layout/HalfCircleOrganizationChart"/>
    <dgm:cxn modelId="{8CF009E3-E3B6-4D0D-A347-B8ABD8EC5341}" type="presParOf" srcId="{85E9E59B-8ACB-45B0-B646-7C2D1E51CC0D}" destId="{19949296-82E9-4908-8ED9-A036A0D248F3}" srcOrd="3" destOrd="0" presId="urn:microsoft.com/office/officeart/2008/layout/HalfCircleOrganizationChart"/>
    <dgm:cxn modelId="{D7210412-A3DF-4FBB-85E0-D1D35E5866B1}" type="presParOf" srcId="{5FDE109E-5267-48AC-815D-BE843A86056E}" destId="{1E068EF6-1A50-40CE-BD13-C18203444B7F}" srcOrd="1" destOrd="0" presId="urn:microsoft.com/office/officeart/2008/layout/HalfCircleOrganizationChart"/>
    <dgm:cxn modelId="{9B6B4B85-6ECF-4344-8CF0-5649C2E1F4CB}" type="presParOf" srcId="{5FDE109E-5267-48AC-815D-BE843A86056E}" destId="{C1F28D2E-A54E-47E2-90CE-EE1E8ABB4E7B}" srcOrd="2" destOrd="0" presId="urn:microsoft.com/office/officeart/2008/layout/HalfCircleOrganizationChart"/>
    <dgm:cxn modelId="{F79A4195-04C1-48C0-BB3A-56C5BE8F51B1}" type="presParOf" srcId="{5BCF903B-3293-42D9-937D-D8D10A2E2EA6}" destId="{538711F8-64F3-4029-A9BC-EAB4C880A18F}" srcOrd="2" destOrd="0" presId="urn:microsoft.com/office/officeart/2008/layout/HalfCircleOrganizationChart"/>
    <dgm:cxn modelId="{9DFA9B46-A297-422E-BEE5-8722CA45CC4F}" type="presParOf" srcId="{5BCF903B-3293-42D9-937D-D8D10A2E2EA6}" destId="{C8304ECC-4428-4D18-9747-53F4321D91B0}" srcOrd="3" destOrd="0" presId="urn:microsoft.com/office/officeart/2008/layout/HalfCircleOrganizationChart"/>
    <dgm:cxn modelId="{4761F4A1-C1D8-48C2-A9E7-6E1CA5EF0DA7}" type="presParOf" srcId="{C8304ECC-4428-4D18-9747-53F4321D91B0}" destId="{70C4B714-4201-45DD-9CEE-611E6F6E6725}" srcOrd="0" destOrd="0" presId="urn:microsoft.com/office/officeart/2008/layout/HalfCircleOrganizationChart"/>
    <dgm:cxn modelId="{025AEC0D-7147-456D-93D5-176D69809BF9}" type="presParOf" srcId="{70C4B714-4201-45DD-9CEE-611E6F6E6725}" destId="{CDA350E0-D695-49B4-9DDF-5182FDE0DEA6}" srcOrd="0" destOrd="0" presId="urn:microsoft.com/office/officeart/2008/layout/HalfCircleOrganizationChart"/>
    <dgm:cxn modelId="{48FC3A70-0D63-4D36-897A-EC653953E729}" type="presParOf" srcId="{70C4B714-4201-45DD-9CEE-611E6F6E6725}" destId="{3E5865F3-2D57-47E1-BD4C-E6C2B105DF09}" srcOrd="1" destOrd="0" presId="urn:microsoft.com/office/officeart/2008/layout/HalfCircleOrganizationChart"/>
    <dgm:cxn modelId="{FC09A2FF-DAFB-49CA-978D-CC81FB3AB773}" type="presParOf" srcId="{70C4B714-4201-45DD-9CEE-611E6F6E6725}" destId="{9369001A-3C72-483C-9803-1C8BE46316ED}" srcOrd="2" destOrd="0" presId="urn:microsoft.com/office/officeart/2008/layout/HalfCircleOrganizationChart"/>
    <dgm:cxn modelId="{E7BDFBD0-B87F-43CC-8C43-31B110D7F3B7}" type="presParOf" srcId="{70C4B714-4201-45DD-9CEE-611E6F6E6725}" destId="{CD3E1D48-540C-4470-90D1-30E8FACEF0D9}" srcOrd="3" destOrd="0" presId="urn:microsoft.com/office/officeart/2008/layout/HalfCircleOrganizationChart"/>
    <dgm:cxn modelId="{B4FA3326-7CD5-4193-9FB6-10E92F46F969}" type="presParOf" srcId="{C8304ECC-4428-4D18-9747-53F4321D91B0}" destId="{7A2E1D7E-E5C4-42DC-828E-8658988489F2}" srcOrd="1" destOrd="0" presId="urn:microsoft.com/office/officeart/2008/layout/HalfCircleOrganizationChart"/>
    <dgm:cxn modelId="{C984A803-5D50-46DA-B014-D11627B8123C}" type="presParOf" srcId="{C8304ECC-4428-4D18-9747-53F4321D91B0}" destId="{5EC53DCC-0FA3-41C3-BF46-A406FB29D4B6}" srcOrd="2" destOrd="0" presId="urn:microsoft.com/office/officeart/2008/layout/HalfCircleOrganizationChart"/>
    <dgm:cxn modelId="{CF5103AF-49D0-45C3-812F-DEBF1954E3D7}" type="presParOf" srcId="{5BCF903B-3293-42D9-937D-D8D10A2E2EA6}" destId="{093B55A0-2EF1-428A-86E9-E2C48BA2B915}" srcOrd="4" destOrd="0" presId="urn:microsoft.com/office/officeart/2008/layout/HalfCircleOrganizationChart"/>
    <dgm:cxn modelId="{D5DAD63F-741F-4826-A952-F42A609855F7}" type="presParOf" srcId="{5BCF903B-3293-42D9-937D-D8D10A2E2EA6}" destId="{04D5EDE6-7627-47C2-A8C8-87F804DB2B96}" srcOrd="5" destOrd="0" presId="urn:microsoft.com/office/officeart/2008/layout/HalfCircleOrganizationChart"/>
    <dgm:cxn modelId="{1BC89E04-112A-4276-8D80-51B84FB0EFCA}" type="presParOf" srcId="{04D5EDE6-7627-47C2-A8C8-87F804DB2B96}" destId="{733D286B-FD55-466A-8DC6-935FEAD8ED6B}" srcOrd="0" destOrd="0" presId="urn:microsoft.com/office/officeart/2008/layout/HalfCircleOrganizationChart"/>
    <dgm:cxn modelId="{2182C633-486A-4695-9F5E-A43D6C40D13B}" type="presParOf" srcId="{733D286B-FD55-466A-8DC6-935FEAD8ED6B}" destId="{6BDC316B-1CFD-4F4A-A4C2-52DED1E82733}" srcOrd="0" destOrd="0" presId="urn:microsoft.com/office/officeart/2008/layout/HalfCircleOrganizationChart"/>
    <dgm:cxn modelId="{0FF71365-1CC1-48A4-967D-F30B8626C988}" type="presParOf" srcId="{733D286B-FD55-466A-8DC6-935FEAD8ED6B}" destId="{5ABED86F-708F-49A6-9E95-15F4B42D0F79}" srcOrd="1" destOrd="0" presId="urn:microsoft.com/office/officeart/2008/layout/HalfCircleOrganizationChart"/>
    <dgm:cxn modelId="{DC5818F6-B467-4D9C-9323-A39926CEC9AB}" type="presParOf" srcId="{733D286B-FD55-466A-8DC6-935FEAD8ED6B}" destId="{3229A865-6E21-413B-9632-0880549E17AA}" srcOrd="2" destOrd="0" presId="urn:microsoft.com/office/officeart/2008/layout/HalfCircleOrganizationChart"/>
    <dgm:cxn modelId="{39842F03-6688-4F59-AC62-18A5639AEDEA}" type="presParOf" srcId="{733D286B-FD55-466A-8DC6-935FEAD8ED6B}" destId="{C258BA7A-87E4-48BF-930F-CAACD07ECCC6}" srcOrd="3" destOrd="0" presId="urn:microsoft.com/office/officeart/2008/layout/HalfCircleOrganizationChart"/>
    <dgm:cxn modelId="{F0913012-B250-450A-B50C-74265601E21C}" type="presParOf" srcId="{04D5EDE6-7627-47C2-A8C8-87F804DB2B96}" destId="{6E4C5F65-DD30-4944-B4EF-571FDCAAA50F}" srcOrd="1" destOrd="0" presId="urn:microsoft.com/office/officeart/2008/layout/HalfCircleOrganizationChart"/>
    <dgm:cxn modelId="{3DC16EF3-E06E-4A3C-89EE-9D01A22150D2}" type="presParOf" srcId="{04D5EDE6-7627-47C2-A8C8-87F804DB2B96}" destId="{F866F6FE-BFA4-4851-9041-F4C390F2B429}" srcOrd="2" destOrd="0" presId="urn:microsoft.com/office/officeart/2008/layout/HalfCircleOrganizationChart"/>
    <dgm:cxn modelId="{AFCFE60A-5F8A-47A9-812F-E7D8BC07AEB9}" type="presParOf" srcId="{5BCF903B-3293-42D9-937D-D8D10A2E2EA6}" destId="{81A4F500-59E5-4F25-A10E-1691F7B296F5}" srcOrd="6" destOrd="0" presId="urn:microsoft.com/office/officeart/2008/layout/HalfCircleOrganizationChart"/>
    <dgm:cxn modelId="{391FC0CD-5A9C-4D50-890D-99466875ED9E}" type="presParOf" srcId="{5BCF903B-3293-42D9-937D-D8D10A2E2EA6}" destId="{8A4A8887-B9B2-4D05-804B-EF16C0D57C74}" srcOrd="7" destOrd="0" presId="urn:microsoft.com/office/officeart/2008/layout/HalfCircleOrganizationChart"/>
    <dgm:cxn modelId="{DD821589-2D5D-40E0-A906-F5A956B837B4}" type="presParOf" srcId="{8A4A8887-B9B2-4D05-804B-EF16C0D57C74}" destId="{1BA5BE8A-32AF-47C4-988C-463A35C8C8B0}" srcOrd="0" destOrd="0" presId="urn:microsoft.com/office/officeart/2008/layout/HalfCircleOrganizationChart"/>
    <dgm:cxn modelId="{7F2DE42B-4A2F-4457-B64E-27F91F72809C}" type="presParOf" srcId="{1BA5BE8A-32AF-47C4-988C-463A35C8C8B0}" destId="{12406F63-0594-4962-9F7F-41AAEF4B5F2B}" srcOrd="0" destOrd="0" presId="urn:microsoft.com/office/officeart/2008/layout/HalfCircleOrganizationChart"/>
    <dgm:cxn modelId="{8BA801A8-DE25-41D8-A247-0AA991659B7F}" type="presParOf" srcId="{1BA5BE8A-32AF-47C4-988C-463A35C8C8B0}" destId="{2806B75E-9EEB-4E76-99E7-706D074CFF93}" srcOrd="1" destOrd="0" presId="urn:microsoft.com/office/officeart/2008/layout/HalfCircleOrganizationChart"/>
    <dgm:cxn modelId="{DD465901-F01F-4E5B-BCE4-FBB6B7BF1F4A}" type="presParOf" srcId="{1BA5BE8A-32AF-47C4-988C-463A35C8C8B0}" destId="{064154A7-8125-40A8-A1C1-3DAFF4F8C535}" srcOrd="2" destOrd="0" presId="urn:microsoft.com/office/officeart/2008/layout/HalfCircleOrganizationChart"/>
    <dgm:cxn modelId="{835EE82B-9637-4073-BCB3-0CF5543D5473}" type="presParOf" srcId="{1BA5BE8A-32AF-47C4-988C-463A35C8C8B0}" destId="{82B43184-C3D7-4E6E-853D-F48045659E8B}" srcOrd="3" destOrd="0" presId="urn:microsoft.com/office/officeart/2008/layout/HalfCircleOrganizationChart"/>
    <dgm:cxn modelId="{4AA82C4A-CEEC-4122-9A28-CCFDF81F9548}" type="presParOf" srcId="{8A4A8887-B9B2-4D05-804B-EF16C0D57C74}" destId="{0B1FEF77-C87D-4AE9-9217-29EE2B6C8FA0}" srcOrd="1" destOrd="0" presId="urn:microsoft.com/office/officeart/2008/layout/HalfCircleOrganizationChart"/>
    <dgm:cxn modelId="{2E61547C-89A8-416C-80B4-5A6254C5496A}" type="presParOf" srcId="{8A4A8887-B9B2-4D05-804B-EF16C0D57C74}" destId="{B445BCC7-0A2F-4F95-85F3-17EE8075A70D}" srcOrd="2" destOrd="0" presId="urn:microsoft.com/office/officeart/2008/layout/HalfCircleOrganizationChart"/>
    <dgm:cxn modelId="{BBC51DB7-8760-43AC-A08F-7D6A3EFF6306}" type="presParOf" srcId="{5BCF903B-3293-42D9-937D-D8D10A2E2EA6}" destId="{7DFC9917-2BF3-4A1B-8AD7-6EB3111F99ED}" srcOrd="8" destOrd="0" presId="urn:microsoft.com/office/officeart/2008/layout/HalfCircleOrganizationChart"/>
    <dgm:cxn modelId="{81CC56B7-E12E-4D5F-9229-74F9809242CA}" type="presParOf" srcId="{5BCF903B-3293-42D9-937D-D8D10A2E2EA6}" destId="{AA1E61D2-DC44-4EF8-B2FE-5176A424B6DC}" srcOrd="9" destOrd="0" presId="urn:microsoft.com/office/officeart/2008/layout/HalfCircleOrganizationChart"/>
    <dgm:cxn modelId="{1C19B0C5-175E-41DD-889C-E4E5D9D79D44}" type="presParOf" srcId="{AA1E61D2-DC44-4EF8-B2FE-5176A424B6DC}" destId="{0AB11EA7-A04B-4BF6-B0F7-082E460DE9E2}" srcOrd="0" destOrd="0" presId="urn:microsoft.com/office/officeart/2008/layout/HalfCircleOrganizationChart"/>
    <dgm:cxn modelId="{3A711D08-551E-4039-AD6C-7E66B6450736}" type="presParOf" srcId="{0AB11EA7-A04B-4BF6-B0F7-082E460DE9E2}" destId="{6E1548BB-EC86-485D-9284-4E34691A5B5D}" srcOrd="0" destOrd="0" presId="urn:microsoft.com/office/officeart/2008/layout/HalfCircleOrganizationChart"/>
    <dgm:cxn modelId="{5DD9B864-EEBE-4869-AFBD-43856D2FFA33}" type="presParOf" srcId="{0AB11EA7-A04B-4BF6-B0F7-082E460DE9E2}" destId="{35C5F8AD-6FF8-4C45-AABB-6EB64A476FA2}" srcOrd="1" destOrd="0" presId="urn:microsoft.com/office/officeart/2008/layout/HalfCircleOrganizationChart"/>
    <dgm:cxn modelId="{E0A6BBB7-3EF7-4FE6-B046-D051BFFE568E}" type="presParOf" srcId="{0AB11EA7-A04B-4BF6-B0F7-082E460DE9E2}" destId="{E7DC7C67-3557-4674-9418-F3698D305EE8}" srcOrd="2" destOrd="0" presId="urn:microsoft.com/office/officeart/2008/layout/HalfCircleOrganizationChart"/>
    <dgm:cxn modelId="{21D2D6A6-591D-43F2-A30E-FF79044A6152}" type="presParOf" srcId="{0AB11EA7-A04B-4BF6-B0F7-082E460DE9E2}" destId="{AE6980D8-BFB0-4A93-A6A2-E6B320B0BB17}" srcOrd="3" destOrd="0" presId="urn:microsoft.com/office/officeart/2008/layout/HalfCircleOrganizationChart"/>
    <dgm:cxn modelId="{29D1E000-E377-4E6C-AF6D-D90FCA93C7B1}" type="presParOf" srcId="{AA1E61D2-DC44-4EF8-B2FE-5176A424B6DC}" destId="{5D1B5E6E-C7FC-4F01-A32A-B21BDC7F7BC0}" srcOrd="1" destOrd="0" presId="urn:microsoft.com/office/officeart/2008/layout/HalfCircleOrganizationChart"/>
    <dgm:cxn modelId="{F941BA38-0043-42F4-8C2D-87EAD381ECEA}" type="presParOf" srcId="{AA1E61D2-DC44-4EF8-B2FE-5176A424B6DC}" destId="{062F656A-31B1-478E-ADCE-2D6E03D71051}" srcOrd="2" destOrd="0" presId="urn:microsoft.com/office/officeart/2008/layout/HalfCircleOrganizationChart"/>
    <dgm:cxn modelId="{2FFC1FDF-C3CD-4B92-9732-FA4C2292E52D}" type="presParOf" srcId="{5BCF903B-3293-42D9-937D-D8D10A2E2EA6}" destId="{A562107C-59E9-40F4-AF87-DEA7144FD826}" srcOrd="10" destOrd="0" presId="urn:microsoft.com/office/officeart/2008/layout/HalfCircleOrganizationChart"/>
    <dgm:cxn modelId="{8C37309A-115F-44E7-AC52-8C23C2E59C86}" type="presParOf" srcId="{5BCF903B-3293-42D9-937D-D8D10A2E2EA6}" destId="{4D0DD1D2-8AD9-4C56-984D-DCA3439E071C}" srcOrd="11" destOrd="0" presId="urn:microsoft.com/office/officeart/2008/layout/HalfCircleOrganizationChart"/>
    <dgm:cxn modelId="{7B1F308D-B436-4E91-AA28-92569B12B7F4}" type="presParOf" srcId="{4D0DD1D2-8AD9-4C56-984D-DCA3439E071C}" destId="{D8A8400D-66B1-4109-99BF-F32BB6B5ECBA}" srcOrd="0" destOrd="0" presId="urn:microsoft.com/office/officeart/2008/layout/HalfCircleOrganizationChart"/>
    <dgm:cxn modelId="{A22A5341-6E0F-4D89-84FA-F621A8F2FAD3}" type="presParOf" srcId="{D8A8400D-66B1-4109-99BF-F32BB6B5ECBA}" destId="{C29C38F3-E18E-4FE4-8DEE-909322E5FFE5}" srcOrd="0" destOrd="0" presId="urn:microsoft.com/office/officeart/2008/layout/HalfCircleOrganizationChart"/>
    <dgm:cxn modelId="{9089F277-2DB4-46B8-B623-C71F06E94B4A}" type="presParOf" srcId="{D8A8400D-66B1-4109-99BF-F32BB6B5ECBA}" destId="{E902737A-003E-4026-B105-8E6E494A6172}" srcOrd="1" destOrd="0" presId="urn:microsoft.com/office/officeart/2008/layout/HalfCircleOrganizationChart"/>
    <dgm:cxn modelId="{23C696D4-2859-4E3D-96C0-603B7A46E2C8}" type="presParOf" srcId="{D8A8400D-66B1-4109-99BF-F32BB6B5ECBA}" destId="{1625AB6E-2B9D-4ABD-BF48-71B324D35890}" srcOrd="2" destOrd="0" presId="urn:microsoft.com/office/officeart/2008/layout/HalfCircleOrganizationChart"/>
    <dgm:cxn modelId="{A167A106-1F9B-4D63-8CEF-FBBC40AE45CB}" type="presParOf" srcId="{D8A8400D-66B1-4109-99BF-F32BB6B5ECBA}" destId="{BAFDAC74-EC8D-4FE8-8431-226515B3AAF5}" srcOrd="3" destOrd="0" presId="urn:microsoft.com/office/officeart/2008/layout/HalfCircleOrganizationChart"/>
    <dgm:cxn modelId="{D884902F-D12B-48FB-8C26-E49B9142D7C8}" type="presParOf" srcId="{4D0DD1D2-8AD9-4C56-984D-DCA3439E071C}" destId="{3A6B66BD-8B4D-40C3-BD92-7779FF888A51}" srcOrd="1" destOrd="0" presId="urn:microsoft.com/office/officeart/2008/layout/HalfCircleOrganizationChart"/>
    <dgm:cxn modelId="{6A9B7008-1824-495A-990A-51C18B8EA0CE}" type="presParOf" srcId="{4D0DD1D2-8AD9-4C56-984D-DCA3439E071C}" destId="{B025BE57-DEE1-4B96-9F49-CD4C8E80D343}" srcOrd="2" destOrd="0" presId="urn:microsoft.com/office/officeart/2008/layout/HalfCircleOrganizationChart"/>
    <dgm:cxn modelId="{97469853-12F5-4223-B6FC-5B48A30C4AF2}" type="presParOf" srcId="{B3567DB0-B9C9-467A-A778-AC05B8086F42}" destId="{A62CC36C-D6D5-4009-8E6E-4A4518D25926}" srcOrd="2" destOrd="0" presId="urn:microsoft.com/office/officeart/2008/layout/HalfCircleOrganizationChart"/>
    <dgm:cxn modelId="{49546D5A-C2A4-4F1E-BB20-CA9B6FF2438F}" type="presParOf" srcId="{A5C5FBC7-FCB8-49F7-AC48-7BB2AC230708}" destId="{6B7917C3-FAE8-4829-83DD-62F79548A3F5}"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CD5711-C771-4B53-88A7-8E656BC88CB6}"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345E19C-0CC4-455F-A24E-3B7F32864A3A}">
      <dgm:prSet/>
      <dgm:spPr/>
      <dgm:t>
        <a:bodyPr/>
        <a:lstStyle/>
        <a:p>
          <a:r>
            <a:rPr lang="en-GB" b="1" dirty="0"/>
            <a:t>ESG Rating </a:t>
          </a:r>
          <a:r>
            <a:rPr lang="en-GB" b="1" dirty="0">
              <a:solidFill>
                <a:schemeClr val="accent2">
                  <a:lumMod val="50000"/>
                </a:schemeClr>
              </a:solidFill>
              <a:highlight>
                <a:srgbClr val="FFFF00"/>
              </a:highlight>
            </a:rPr>
            <a:t>Conclusions</a:t>
          </a:r>
          <a:endParaRPr lang="en-US" dirty="0">
            <a:solidFill>
              <a:schemeClr val="accent2">
                <a:lumMod val="50000"/>
              </a:schemeClr>
            </a:solidFill>
            <a:highlight>
              <a:srgbClr val="FFFF00"/>
            </a:highlight>
          </a:endParaRPr>
        </a:p>
      </dgm:t>
    </dgm:pt>
    <dgm:pt modelId="{D194A73E-E65B-415C-B6E3-C04012AB52D8}" type="parTrans" cxnId="{926CE686-A6A9-4865-A0C1-2B2D1F19F5BC}">
      <dgm:prSet/>
      <dgm:spPr/>
      <dgm:t>
        <a:bodyPr/>
        <a:lstStyle/>
        <a:p>
          <a:endParaRPr lang="en-US"/>
        </a:p>
      </dgm:t>
    </dgm:pt>
    <dgm:pt modelId="{AB889B64-EE58-4A0E-A5BF-87B2E6BF31F8}" type="sibTrans" cxnId="{926CE686-A6A9-4865-A0C1-2B2D1F19F5BC}">
      <dgm:prSet/>
      <dgm:spPr/>
      <dgm:t>
        <a:bodyPr/>
        <a:lstStyle/>
        <a:p>
          <a:endParaRPr lang="en-US"/>
        </a:p>
      </dgm:t>
    </dgm:pt>
    <dgm:pt modelId="{76CDAA59-DE9C-4AF9-8C97-AED363DD0213}">
      <dgm:prSet/>
      <dgm:spPr/>
      <dgm:t>
        <a:bodyPr/>
        <a:lstStyle/>
        <a:p>
          <a:r>
            <a:rPr lang="en-GB" b="1"/>
            <a:t>Unsupervised &amp; Expert Models</a:t>
          </a:r>
          <a:endParaRPr lang="en-US"/>
        </a:p>
      </dgm:t>
    </dgm:pt>
    <dgm:pt modelId="{979F36A6-1756-4EF5-B110-10C051F9BBF9}" type="parTrans" cxnId="{41B8B20C-2219-40F0-BB94-8B9D93D851FF}">
      <dgm:prSet/>
      <dgm:spPr/>
      <dgm:t>
        <a:bodyPr/>
        <a:lstStyle/>
        <a:p>
          <a:endParaRPr lang="en-US"/>
        </a:p>
      </dgm:t>
    </dgm:pt>
    <dgm:pt modelId="{F7F09328-62E7-4F61-A05B-F539DBD80685}" type="sibTrans" cxnId="{41B8B20C-2219-40F0-BB94-8B9D93D851FF}">
      <dgm:prSet/>
      <dgm:spPr/>
      <dgm:t>
        <a:bodyPr/>
        <a:lstStyle/>
        <a:p>
          <a:endParaRPr lang="en-US"/>
        </a:p>
      </dgm:t>
    </dgm:pt>
    <dgm:pt modelId="{180C4B57-973F-43A0-8434-6A817F4E9A03}">
      <dgm:prSet/>
      <dgm:spPr/>
      <dgm:t>
        <a:bodyPr/>
        <a:lstStyle/>
        <a:p>
          <a:r>
            <a:rPr lang="en-GB"/>
            <a:t>ESG Rating can be unsupervised using PCA (Principal Component Analysis).</a:t>
          </a:r>
          <a:endParaRPr lang="en-US"/>
        </a:p>
      </dgm:t>
    </dgm:pt>
    <dgm:pt modelId="{910A1D49-B865-4F98-AE76-4BA319FD8A33}" type="parTrans" cxnId="{3E127D76-486F-49DD-8411-02F9757484B0}">
      <dgm:prSet/>
      <dgm:spPr/>
      <dgm:t>
        <a:bodyPr/>
        <a:lstStyle/>
        <a:p>
          <a:endParaRPr lang="en-US"/>
        </a:p>
      </dgm:t>
    </dgm:pt>
    <dgm:pt modelId="{01E57851-499E-4331-9747-C6B4C1742606}" type="sibTrans" cxnId="{3E127D76-486F-49DD-8411-02F9757484B0}">
      <dgm:prSet/>
      <dgm:spPr/>
      <dgm:t>
        <a:bodyPr/>
        <a:lstStyle/>
        <a:p>
          <a:endParaRPr lang="en-US"/>
        </a:p>
      </dgm:t>
    </dgm:pt>
    <dgm:pt modelId="{3956333C-B2A9-4D7B-A227-42880ACEC4E5}">
      <dgm:prSet/>
      <dgm:spPr/>
      <dgm:t>
        <a:bodyPr/>
        <a:lstStyle/>
        <a:p>
          <a:r>
            <a:rPr lang="en-GB"/>
            <a:t>Alternatively, Expert Model using AHP (Analytic Hierarchy Process).</a:t>
          </a:r>
          <a:endParaRPr lang="en-US"/>
        </a:p>
      </dgm:t>
    </dgm:pt>
    <dgm:pt modelId="{A02517EA-1DF8-42CB-8B91-F03FEFB6D03F}" type="parTrans" cxnId="{03F84794-DF82-4FD9-AE05-61D901B9F353}">
      <dgm:prSet/>
      <dgm:spPr/>
      <dgm:t>
        <a:bodyPr/>
        <a:lstStyle/>
        <a:p>
          <a:endParaRPr lang="en-US"/>
        </a:p>
      </dgm:t>
    </dgm:pt>
    <dgm:pt modelId="{90E0171E-8E4F-4B70-9A3E-AF50A5D88A30}" type="sibTrans" cxnId="{03F84794-DF82-4FD9-AE05-61D901B9F353}">
      <dgm:prSet/>
      <dgm:spPr/>
      <dgm:t>
        <a:bodyPr/>
        <a:lstStyle/>
        <a:p>
          <a:endParaRPr lang="en-US"/>
        </a:p>
      </dgm:t>
    </dgm:pt>
    <dgm:pt modelId="{7BF3404F-8A08-460D-8AE8-FAB5A8CC0DB3}">
      <dgm:prSet/>
      <dgm:spPr/>
      <dgm:t>
        <a:bodyPr/>
        <a:lstStyle/>
        <a:p>
          <a:r>
            <a:rPr lang="en-GB" b="1"/>
            <a:t>Sector Impact</a:t>
          </a:r>
          <a:endParaRPr lang="en-US"/>
        </a:p>
      </dgm:t>
    </dgm:pt>
    <dgm:pt modelId="{64D26264-AC3A-4BB4-8111-9E9A9BEBC0BB}" type="parTrans" cxnId="{1F53C46E-CEB0-4CB6-8129-C41ADFDF7CFB}">
      <dgm:prSet/>
      <dgm:spPr/>
      <dgm:t>
        <a:bodyPr/>
        <a:lstStyle/>
        <a:p>
          <a:endParaRPr lang="en-US"/>
        </a:p>
      </dgm:t>
    </dgm:pt>
    <dgm:pt modelId="{7F768799-9EBC-4416-AFD9-46AFF3085CEC}" type="sibTrans" cxnId="{1F53C46E-CEB0-4CB6-8129-C41ADFDF7CFB}">
      <dgm:prSet/>
      <dgm:spPr/>
      <dgm:t>
        <a:bodyPr/>
        <a:lstStyle/>
        <a:p>
          <a:endParaRPr lang="en-US"/>
        </a:p>
      </dgm:t>
    </dgm:pt>
    <dgm:pt modelId="{5F76EE9C-321A-427F-9528-8CD334F5DB76}">
      <dgm:prSet/>
      <dgm:spPr/>
      <dgm:t>
        <a:bodyPr/>
        <a:lstStyle/>
        <a:p>
          <a:r>
            <a:rPr lang="en-GB" dirty="0"/>
            <a:t>ESG Rating is affected by sector.</a:t>
          </a:r>
          <a:endParaRPr lang="en-US" dirty="0"/>
        </a:p>
      </dgm:t>
    </dgm:pt>
    <dgm:pt modelId="{ACA64F85-4B37-4D31-83E5-5612E1568ADF}" type="parTrans" cxnId="{C4D97C6A-AFF2-4A0D-882B-37CE3772E6C8}">
      <dgm:prSet/>
      <dgm:spPr/>
      <dgm:t>
        <a:bodyPr/>
        <a:lstStyle/>
        <a:p>
          <a:endParaRPr lang="en-US"/>
        </a:p>
      </dgm:t>
    </dgm:pt>
    <dgm:pt modelId="{9734FC14-9098-4CE4-A297-2D9C133C63ED}" type="sibTrans" cxnId="{C4D97C6A-AFF2-4A0D-882B-37CE3772E6C8}">
      <dgm:prSet/>
      <dgm:spPr/>
      <dgm:t>
        <a:bodyPr/>
        <a:lstStyle/>
        <a:p>
          <a:endParaRPr lang="en-US"/>
        </a:p>
      </dgm:t>
    </dgm:pt>
    <dgm:pt modelId="{E23AC3F0-5D76-4472-A2E0-50B86B98A24E}">
      <dgm:prSet/>
      <dgm:spPr/>
      <dgm:t>
        <a:bodyPr/>
        <a:lstStyle/>
        <a:p>
          <a:r>
            <a:rPr lang="en-GB" dirty="0"/>
            <a:t>Should be "de-sectorized" (similar to Damodaran unlevered beta).</a:t>
          </a:r>
          <a:endParaRPr lang="en-US" dirty="0"/>
        </a:p>
      </dgm:t>
    </dgm:pt>
    <dgm:pt modelId="{EFDB0265-E0C8-40C9-9C27-670E965F91F4}" type="parTrans" cxnId="{1B50A441-843E-42F2-8209-604E31EFC828}">
      <dgm:prSet/>
      <dgm:spPr/>
      <dgm:t>
        <a:bodyPr/>
        <a:lstStyle/>
        <a:p>
          <a:endParaRPr lang="en-US"/>
        </a:p>
      </dgm:t>
    </dgm:pt>
    <dgm:pt modelId="{79F75E28-D76E-4A0E-BEFA-59EDD221AB33}" type="sibTrans" cxnId="{1B50A441-843E-42F2-8209-604E31EFC828}">
      <dgm:prSet/>
      <dgm:spPr/>
      <dgm:t>
        <a:bodyPr/>
        <a:lstStyle/>
        <a:p>
          <a:endParaRPr lang="en-US"/>
        </a:p>
      </dgm:t>
    </dgm:pt>
    <dgm:pt modelId="{0C98EC17-DC4A-47F7-80DC-7A8EE7D6CE0E}">
      <dgm:prSet/>
      <dgm:spPr/>
      <dgm:t>
        <a:bodyPr/>
        <a:lstStyle/>
        <a:p>
          <a:r>
            <a:rPr lang="en-GB" b="1"/>
            <a:t>Credit &amp; Management Decisions</a:t>
          </a:r>
          <a:endParaRPr lang="en-US"/>
        </a:p>
      </dgm:t>
    </dgm:pt>
    <dgm:pt modelId="{CE73C5B4-0882-4D63-A307-2C23F1207F54}" type="parTrans" cxnId="{87C72D23-34B0-4AA7-8DC1-695C024A46DD}">
      <dgm:prSet/>
      <dgm:spPr/>
      <dgm:t>
        <a:bodyPr/>
        <a:lstStyle/>
        <a:p>
          <a:endParaRPr lang="en-US"/>
        </a:p>
      </dgm:t>
    </dgm:pt>
    <dgm:pt modelId="{ABCF6DC1-240C-4388-AC77-882EC2AEF343}" type="sibTrans" cxnId="{87C72D23-34B0-4AA7-8DC1-695C024A46DD}">
      <dgm:prSet/>
      <dgm:spPr/>
      <dgm:t>
        <a:bodyPr/>
        <a:lstStyle/>
        <a:p>
          <a:endParaRPr lang="en-US"/>
        </a:p>
      </dgm:t>
    </dgm:pt>
    <dgm:pt modelId="{46DAA64C-466D-40AF-9277-8F9A3E8D057C}">
      <dgm:prSet/>
      <dgm:spPr/>
      <dgm:t>
        <a:bodyPr/>
        <a:lstStyle/>
        <a:p>
          <a:r>
            <a:rPr lang="en-GB" dirty="0"/>
            <a:t>ESG Rating should not be used alone for credit or management decisions.</a:t>
          </a:r>
          <a:endParaRPr lang="en-US" dirty="0"/>
        </a:p>
      </dgm:t>
    </dgm:pt>
    <dgm:pt modelId="{A052ABB7-4712-4357-A052-2500ED2861D0}" type="parTrans" cxnId="{8AF61C8C-438C-47E8-98A6-97A8C26E7582}">
      <dgm:prSet/>
      <dgm:spPr/>
      <dgm:t>
        <a:bodyPr/>
        <a:lstStyle/>
        <a:p>
          <a:endParaRPr lang="en-US"/>
        </a:p>
      </dgm:t>
    </dgm:pt>
    <dgm:pt modelId="{10746DB1-E527-4CF2-96E3-399BC1980988}" type="sibTrans" cxnId="{8AF61C8C-438C-47E8-98A6-97A8C26E7582}">
      <dgm:prSet/>
      <dgm:spPr/>
      <dgm:t>
        <a:bodyPr/>
        <a:lstStyle/>
        <a:p>
          <a:endParaRPr lang="en-US"/>
        </a:p>
      </dgm:t>
    </dgm:pt>
    <dgm:pt modelId="{3B7F0ED6-7E8A-4E9C-9726-F5290F601BB2}">
      <dgm:prSet/>
      <dgm:spPr/>
      <dgm:t>
        <a:bodyPr/>
        <a:lstStyle/>
        <a:p>
          <a:r>
            <a:rPr lang="en-GB"/>
            <a:t>Use ESG Ratings to increase/decrease traditional supervised credit ratings.</a:t>
          </a:r>
          <a:endParaRPr lang="en-US"/>
        </a:p>
      </dgm:t>
    </dgm:pt>
    <dgm:pt modelId="{66CCA8EF-6AEB-4E59-90DD-E37B007D8068}" type="parTrans" cxnId="{B90101C2-115D-4A37-9646-F83BA718EEDA}">
      <dgm:prSet/>
      <dgm:spPr/>
      <dgm:t>
        <a:bodyPr/>
        <a:lstStyle/>
        <a:p>
          <a:endParaRPr lang="en-US"/>
        </a:p>
      </dgm:t>
    </dgm:pt>
    <dgm:pt modelId="{984E23BA-886F-47BE-B143-964AAD3527F2}" type="sibTrans" cxnId="{B90101C2-115D-4A37-9646-F83BA718EEDA}">
      <dgm:prSet/>
      <dgm:spPr/>
      <dgm:t>
        <a:bodyPr/>
        <a:lstStyle/>
        <a:p>
          <a:endParaRPr lang="en-US"/>
        </a:p>
      </dgm:t>
    </dgm:pt>
    <dgm:pt modelId="{9AA30BCF-E4C2-4213-8BF0-A703E804654C}">
      <dgm:prSet/>
      <dgm:spPr/>
      <dgm:t>
        <a:bodyPr/>
        <a:lstStyle/>
        <a:p>
          <a:r>
            <a:rPr lang="en-GB" b="1"/>
            <a:t>Investment Costs</a:t>
          </a:r>
          <a:endParaRPr lang="en-US"/>
        </a:p>
      </dgm:t>
    </dgm:pt>
    <dgm:pt modelId="{96EC098B-0565-4901-B635-EFC95A137D1C}" type="parTrans" cxnId="{9487D2BC-3729-44F9-8042-21A2BB668584}">
      <dgm:prSet/>
      <dgm:spPr/>
      <dgm:t>
        <a:bodyPr/>
        <a:lstStyle/>
        <a:p>
          <a:endParaRPr lang="en-US"/>
        </a:p>
      </dgm:t>
    </dgm:pt>
    <dgm:pt modelId="{102DEDA7-A4F9-4820-A5FB-F2DA426270CC}" type="sibTrans" cxnId="{9487D2BC-3729-44F9-8042-21A2BB668584}">
      <dgm:prSet/>
      <dgm:spPr/>
      <dgm:t>
        <a:bodyPr/>
        <a:lstStyle/>
        <a:p>
          <a:endParaRPr lang="en-US"/>
        </a:p>
      </dgm:t>
    </dgm:pt>
    <dgm:pt modelId="{09AF1C61-8D14-444E-AE94-1ADD18200CDD}">
      <dgm:prSet/>
      <dgm:spPr/>
      <dgm:t>
        <a:bodyPr/>
        <a:lstStyle/>
        <a:p>
          <a:r>
            <a:rPr lang="en-GB"/>
            <a:t>ESG Rating can improve overall credit rating.</a:t>
          </a:r>
          <a:endParaRPr lang="en-US"/>
        </a:p>
      </dgm:t>
    </dgm:pt>
    <dgm:pt modelId="{FC64BBD3-1C15-4299-8F7E-5B7E3E847ED0}" type="parTrans" cxnId="{5AA62FD3-95EC-40AF-A8FA-755EE50C63B0}">
      <dgm:prSet/>
      <dgm:spPr/>
      <dgm:t>
        <a:bodyPr/>
        <a:lstStyle/>
        <a:p>
          <a:endParaRPr lang="en-US"/>
        </a:p>
      </dgm:t>
    </dgm:pt>
    <dgm:pt modelId="{885F4E24-B5CE-4373-BCD9-213AA33F2029}" type="sibTrans" cxnId="{5AA62FD3-95EC-40AF-A8FA-755EE50C63B0}">
      <dgm:prSet/>
      <dgm:spPr/>
      <dgm:t>
        <a:bodyPr/>
        <a:lstStyle/>
        <a:p>
          <a:endParaRPr lang="en-US"/>
        </a:p>
      </dgm:t>
    </dgm:pt>
    <dgm:pt modelId="{5B4D071B-9FFA-4ECB-AAD3-DF2A999AF4F0}">
      <dgm:prSet/>
      <dgm:spPr/>
      <dgm:t>
        <a:bodyPr/>
        <a:lstStyle/>
        <a:p>
          <a:r>
            <a:rPr lang="en-GB"/>
            <a:t>High investment costs involved.</a:t>
          </a:r>
          <a:endParaRPr lang="en-US"/>
        </a:p>
      </dgm:t>
    </dgm:pt>
    <dgm:pt modelId="{6E56916D-C261-45F6-BBFA-CFA5312BE969}" type="parTrans" cxnId="{E425C9E5-AF2B-4204-8B46-A373B70B3A11}">
      <dgm:prSet/>
      <dgm:spPr/>
      <dgm:t>
        <a:bodyPr/>
        <a:lstStyle/>
        <a:p>
          <a:endParaRPr lang="en-US"/>
        </a:p>
      </dgm:t>
    </dgm:pt>
    <dgm:pt modelId="{2A0C6EA9-DF68-4318-8044-F7585D6CA318}" type="sibTrans" cxnId="{E425C9E5-AF2B-4204-8B46-A373B70B3A11}">
      <dgm:prSet/>
      <dgm:spPr/>
      <dgm:t>
        <a:bodyPr/>
        <a:lstStyle/>
        <a:p>
          <a:endParaRPr lang="en-US"/>
        </a:p>
      </dgm:t>
    </dgm:pt>
    <dgm:pt modelId="{8DFDB74C-EEAC-4CC9-BF51-097984948ACD}">
      <dgm:prSet/>
      <dgm:spPr/>
      <dgm:t>
        <a:bodyPr/>
        <a:lstStyle/>
        <a:p>
          <a:r>
            <a:rPr lang="en-GB"/>
            <a:t>Investments should make sense or have government support (transitional finance).</a:t>
          </a:r>
          <a:endParaRPr lang="en-US"/>
        </a:p>
      </dgm:t>
    </dgm:pt>
    <dgm:pt modelId="{DCF4DF12-5406-4A9D-B6F4-0B4635589FA8}" type="parTrans" cxnId="{14DBA944-2D4D-4AD1-80F3-D81908966132}">
      <dgm:prSet/>
      <dgm:spPr/>
      <dgm:t>
        <a:bodyPr/>
        <a:lstStyle/>
        <a:p>
          <a:endParaRPr lang="en-US"/>
        </a:p>
      </dgm:t>
    </dgm:pt>
    <dgm:pt modelId="{C455234C-BFE1-46B6-A747-FB98F4708E46}" type="sibTrans" cxnId="{14DBA944-2D4D-4AD1-80F3-D81908966132}">
      <dgm:prSet/>
      <dgm:spPr/>
      <dgm:t>
        <a:bodyPr/>
        <a:lstStyle/>
        <a:p>
          <a:endParaRPr lang="en-US"/>
        </a:p>
      </dgm:t>
    </dgm:pt>
    <dgm:pt modelId="{21DBF9EE-54F3-4385-B114-C055C2CBFD23}" type="pres">
      <dgm:prSet presAssocID="{87CD5711-C771-4B53-88A7-8E656BC88CB6}" presName="vert0" presStyleCnt="0">
        <dgm:presLayoutVars>
          <dgm:dir/>
          <dgm:animOne val="branch"/>
          <dgm:animLvl val="lvl"/>
        </dgm:presLayoutVars>
      </dgm:prSet>
      <dgm:spPr/>
    </dgm:pt>
    <dgm:pt modelId="{E80EE4C5-03FC-46FF-AB78-195A401C8BF2}" type="pres">
      <dgm:prSet presAssocID="{C345E19C-0CC4-455F-A24E-3B7F32864A3A}" presName="thickLine" presStyleLbl="alignNode1" presStyleIdx="0" presStyleCnt="5"/>
      <dgm:spPr/>
    </dgm:pt>
    <dgm:pt modelId="{A5C08B0A-139D-4E4C-89B7-DB9BBE9DF115}" type="pres">
      <dgm:prSet presAssocID="{C345E19C-0CC4-455F-A24E-3B7F32864A3A}" presName="horz1" presStyleCnt="0"/>
      <dgm:spPr/>
    </dgm:pt>
    <dgm:pt modelId="{17271485-6A12-4BA3-A564-17A0C56CCA8F}" type="pres">
      <dgm:prSet presAssocID="{C345E19C-0CC4-455F-A24E-3B7F32864A3A}" presName="tx1" presStyleLbl="revTx" presStyleIdx="0" presStyleCnt="14"/>
      <dgm:spPr/>
    </dgm:pt>
    <dgm:pt modelId="{E30927EB-2BF2-4632-8FEF-60105A25CEE1}" type="pres">
      <dgm:prSet presAssocID="{C345E19C-0CC4-455F-A24E-3B7F32864A3A}" presName="vert1" presStyleCnt="0"/>
      <dgm:spPr/>
    </dgm:pt>
    <dgm:pt modelId="{B7916F9A-5E2B-42FD-AA6E-6C7D0E86080D}" type="pres">
      <dgm:prSet presAssocID="{76CDAA59-DE9C-4AF9-8C97-AED363DD0213}" presName="thickLine" presStyleLbl="alignNode1" presStyleIdx="1" presStyleCnt="5"/>
      <dgm:spPr/>
    </dgm:pt>
    <dgm:pt modelId="{30C01974-5020-4529-BC3D-6420DD33B294}" type="pres">
      <dgm:prSet presAssocID="{76CDAA59-DE9C-4AF9-8C97-AED363DD0213}" presName="horz1" presStyleCnt="0"/>
      <dgm:spPr/>
    </dgm:pt>
    <dgm:pt modelId="{0C65C329-4088-48DA-A3A6-BE1755C0859A}" type="pres">
      <dgm:prSet presAssocID="{76CDAA59-DE9C-4AF9-8C97-AED363DD0213}" presName="tx1" presStyleLbl="revTx" presStyleIdx="1" presStyleCnt="14"/>
      <dgm:spPr/>
    </dgm:pt>
    <dgm:pt modelId="{5ACB665B-5FAF-4F32-A37E-4096690FA93F}" type="pres">
      <dgm:prSet presAssocID="{76CDAA59-DE9C-4AF9-8C97-AED363DD0213}" presName="vert1" presStyleCnt="0"/>
      <dgm:spPr/>
    </dgm:pt>
    <dgm:pt modelId="{D2592955-7B09-4C5F-925D-F447D4F167D2}" type="pres">
      <dgm:prSet presAssocID="{180C4B57-973F-43A0-8434-6A817F4E9A03}" presName="vertSpace2a" presStyleCnt="0"/>
      <dgm:spPr/>
    </dgm:pt>
    <dgm:pt modelId="{5FB72FF2-309A-4404-A9AE-7B9ECD782194}" type="pres">
      <dgm:prSet presAssocID="{180C4B57-973F-43A0-8434-6A817F4E9A03}" presName="horz2" presStyleCnt="0"/>
      <dgm:spPr/>
    </dgm:pt>
    <dgm:pt modelId="{3BDBC3BE-8AEB-4838-8E38-1EDB7B0237F2}" type="pres">
      <dgm:prSet presAssocID="{180C4B57-973F-43A0-8434-6A817F4E9A03}" presName="horzSpace2" presStyleCnt="0"/>
      <dgm:spPr/>
    </dgm:pt>
    <dgm:pt modelId="{2BA8FE98-EBC3-4BC0-83BB-1DE2922B7186}" type="pres">
      <dgm:prSet presAssocID="{180C4B57-973F-43A0-8434-6A817F4E9A03}" presName="tx2" presStyleLbl="revTx" presStyleIdx="2" presStyleCnt="14"/>
      <dgm:spPr/>
    </dgm:pt>
    <dgm:pt modelId="{DCE35774-FB5E-436A-B074-9B18B31B4636}" type="pres">
      <dgm:prSet presAssocID="{180C4B57-973F-43A0-8434-6A817F4E9A03}" presName="vert2" presStyleCnt="0"/>
      <dgm:spPr/>
    </dgm:pt>
    <dgm:pt modelId="{9257C518-AAA6-4F66-869B-4ACB443F779F}" type="pres">
      <dgm:prSet presAssocID="{180C4B57-973F-43A0-8434-6A817F4E9A03}" presName="thinLine2b" presStyleLbl="callout" presStyleIdx="0" presStyleCnt="9"/>
      <dgm:spPr/>
    </dgm:pt>
    <dgm:pt modelId="{F9421C6D-F76F-48AC-9507-B2303637B65F}" type="pres">
      <dgm:prSet presAssocID="{180C4B57-973F-43A0-8434-6A817F4E9A03}" presName="vertSpace2b" presStyleCnt="0"/>
      <dgm:spPr/>
    </dgm:pt>
    <dgm:pt modelId="{CB937AA1-2A69-47BA-850F-B6EA820BEC40}" type="pres">
      <dgm:prSet presAssocID="{3956333C-B2A9-4D7B-A227-42880ACEC4E5}" presName="horz2" presStyleCnt="0"/>
      <dgm:spPr/>
    </dgm:pt>
    <dgm:pt modelId="{F61366AB-F51D-4490-B262-7CDCF85914E8}" type="pres">
      <dgm:prSet presAssocID="{3956333C-B2A9-4D7B-A227-42880ACEC4E5}" presName="horzSpace2" presStyleCnt="0"/>
      <dgm:spPr/>
    </dgm:pt>
    <dgm:pt modelId="{7DD2B409-AA7F-46AD-9AB9-959F3B9CF6CD}" type="pres">
      <dgm:prSet presAssocID="{3956333C-B2A9-4D7B-A227-42880ACEC4E5}" presName="tx2" presStyleLbl="revTx" presStyleIdx="3" presStyleCnt="14"/>
      <dgm:spPr/>
    </dgm:pt>
    <dgm:pt modelId="{8D701456-346F-4415-8887-F5A4C0F1DF20}" type="pres">
      <dgm:prSet presAssocID="{3956333C-B2A9-4D7B-A227-42880ACEC4E5}" presName="vert2" presStyleCnt="0"/>
      <dgm:spPr/>
    </dgm:pt>
    <dgm:pt modelId="{605D0741-0424-483E-A4A7-22AC525A158A}" type="pres">
      <dgm:prSet presAssocID="{3956333C-B2A9-4D7B-A227-42880ACEC4E5}" presName="thinLine2b" presStyleLbl="callout" presStyleIdx="1" presStyleCnt="9"/>
      <dgm:spPr/>
    </dgm:pt>
    <dgm:pt modelId="{0CF0BBD7-1580-4AC1-81BE-F22D1ADFEDC2}" type="pres">
      <dgm:prSet presAssocID="{3956333C-B2A9-4D7B-A227-42880ACEC4E5}" presName="vertSpace2b" presStyleCnt="0"/>
      <dgm:spPr/>
    </dgm:pt>
    <dgm:pt modelId="{505B3829-F628-4D0B-B0C0-2E1D17AD73B1}" type="pres">
      <dgm:prSet presAssocID="{7BF3404F-8A08-460D-8AE8-FAB5A8CC0DB3}" presName="thickLine" presStyleLbl="alignNode1" presStyleIdx="2" presStyleCnt="5"/>
      <dgm:spPr/>
    </dgm:pt>
    <dgm:pt modelId="{9A5C3C17-1817-42BA-ACD9-080DF8E29760}" type="pres">
      <dgm:prSet presAssocID="{7BF3404F-8A08-460D-8AE8-FAB5A8CC0DB3}" presName="horz1" presStyleCnt="0"/>
      <dgm:spPr/>
    </dgm:pt>
    <dgm:pt modelId="{094AC7AC-1FB7-4A8A-B9DF-E33DE6BE0047}" type="pres">
      <dgm:prSet presAssocID="{7BF3404F-8A08-460D-8AE8-FAB5A8CC0DB3}" presName="tx1" presStyleLbl="revTx" presStyleIdx="4" presStyleCnt="14"/>
      <dgm:spPr/>
    </dgm:pt>
    <dgm:pt modelId="{957BC69B-207D-455F-883C-FFD3E4ABFE57}" type="pres">
      <dgm:prSet presAssocID="{7BF3404F-8A08-460D-8AE8-FAB5A8CC0DB3}" presName="vert1" presStyleCnt="0"/>
      <dgm:spPr/>
    </dgm:pt>
    <dgm:pt modelId="{F33614A9-221C-4D0C-BA0F-FA401B2100F8}" type="pres">
      <dgm:prSet presAssocID="{5F76EE9C-321A-427F-9528-8CD334F5DB76}" presName="vertSpace2a" presStyleCnt="0"/>
      <dgm:spPr/>
    </dgm:pt>
    <dgm:pt modelId="{FF4BD1D5-2EB9-4E02-8203-3FC3E160BEBD}" type="pres">
      <dgm:prSet presAssocID="{5F76EE9C-321A-427F-9528-8CD334F5DB76}" presName="horz2" presStyleCnt="0"/>
      <dgm:spPr/>
    </dgm:pt>
    <dgm:pt modelId="{5EF3CD5E-2BDB-4410-B952-FA0902247D7B}" type="pres">
      <dgm:prSet presAssocID="{5F76EE9C-321A-427F-9528-8CD334F5DB76}" presName="horzSpace2" presStyleCnt="0"/>
      <dgm:spPr/>
    </dgm:pt>
    <dgm:pt modelId="{F133BF9A-4DE0-4AEF-B975-38DF39D68B66}" type="pres">
      <dgm:prSet presAssocID="{5F76EE9C-321A-427F-9528-8CD334F5DB76}" presName="tx2" presStyleLbl="revTx" presStyleIdx="5" presStyleCnt="14"/>
      <dgm:spPr/>
    </dgm:pt>
    <dgm:pt modelId="{EB942CA1-8536-4D95-A898-C76B3D65B148}" type="pres">
      <dgm:prSet presAssocID="{5F76EE9C-321A-427F-9528-8CD334F5DB76}" presName="vert2" presStyleCnt="0"/>
      <dgm:spPr/>
    </dgm:pt>
    <dgm:pt modelId="{40927860-699D-4639-A0BF-41BFC4B5FC33}" type="pres">
      <dgm:prSet presAssocID="{5F76EE9C-321A-427F-9528-8CD334F5DB76}" presName="thinLine2b" presStyleLbl="callout" presStyleIdx="2" presStyleCnt="9"/>
      <dgm:spPr/>
    </dgm:pt>
    <dgm:pt modelId="{9FD83D25-56B3-4455-9D0E-A67877589CB8}" type="pres">
      <dgm:prSet presAssocID="{5F76EE9C-321A-427F-9528-8CD334F5DB76}" presName="vertSpace2b" presStyleCnt="0"/>
      <dgm:spPr/>
    </dgm:pt>
    <dgm:pt modelId="{A63C7666-D95C-4307-92E0-DCF9CB3C17B9}" type="pres">
      <dgm:prSet presAssocID="{E23AC3F0-5D76-4472-A2E0-50B86B98A24E}" presName="horz2" presStyleCnt="0"/>
      <dgm:spPr/>
    </dgm:pt>
    <dgm:pt modelId="{0FE04A4E-BD8F-47B5-989B-3373D51C240C}" type="pres">
      <dgm:prSet presAssocID="{E23AC3F0-5D76-4472-A2E0-50B86B98A24E}" presName="horzSpace2" presStyleCnt="0"/>
      <dgm:spPr/>
    </dgm:pt>
    <dgm:pt modelId="{C011DB34-2CFC-40A3-86A9-44116EB5DB97}" type="pres">
      <dgm:prSet presAssocID="{E23AC3F0-5D76-4472-A2E0-50B86B98A24E}" presName="tx2" presStyleLbl="revTx" presStyleIdx="6" presStyleCnt="14"/>
      <dgm:spPr/>
    </dgm:pt>
    <dgm:pt modelId="{6E1E7694-DF51-4D17-980A-12221EBB6172}" type="pres">
      <dgm:prSet presAssocID="{E23AC3F0-5D76-4472-A2E0-50B86B98A24E}" presName="vert2" presStyleCnt="0"/>
      <dgm:spPr/>
    </dgm:pt>
    <dgm:pt modelId="{9C594F97-F5FC-4F9F-BA76-C240946DDC6E}" type="pres">
      <dgm:prSet presAssocID="{E23AC3F0-5D76-4472-A2E0-50B86B98A24E}" presName="thinLine2b" presStyleLbl="callout" presStyleIdx="3" presStyleCnt="9"/>
      <dgm:spPr/>
    </dgm:pt>
    <dgm:pt modelId="{A68B3B99-1A9A-4ED9-9813-B3E7B02B50B7}" type="pres">
      <dgm:prSet presAssocID="{E23AC3F0-5D76-4472-A2E0-50B86B98A24E}" presName="vertSpace2b" presStyleCnt="0"/>
      <dgm:spPr/>
    </dgm:pt>
    <dgm:pt modelId="{85D58573-E041-46F4-BA93-6A58247DB8FE}" type="pres">
      <dgm:prSet presAssocID="{0C98EC17-DC4A-47F7-80DC-7A8EE7D6CE0E}" presName="thickLine" presStyleLbl="alignNode1" presStyleIdx="3" presStyleCnt="5"/>
      <dgm:spPr/>
    </dgm:pt>
    <dgm:pt modelId="{CE39BA89-E257-4F7F-A96F-7394FCD16423}" type="pres">
      <dgm:prSet presAssocID="{0C98EC17-DC4A-47F7-80DC-7A8EE7D6CE0E}" presName="horz1" presStyleCnt="0"/>
      <dgm:spPr/>
    </dgm:pt>
    <dgm:pt modelId="{DFFFC73B-15F5-4BFD-B084-24EC7202529E}" type="pres">
      <dgm:prSet presAssocID="{0C98EC17-DC4A-47F7-80DC-7A8EE7D6CE0E}" presName="tx1" presStyleLbl="revTx" presStyleIdx="7" presStyleCnt="14"/>
      <dgm:spPr/>
    </dgm:pt>
    <dgm:pt modelId="{7B674727-287D-411A-8556-A4099DED947E}" type="pres">
      <dgm:prSet presAssocID="{0C98EC17-DC4A-47F7-80DC-7A8EE7D6CE0E}" presName="vert1" presStyleCnt="0"/>
      <dgm:spPr/>
    </dgm:pt>
    <dgm:pt modelId="{F5B09382-DF64-475D-A657-2EA6CBF714A4}" type="pres">
      <dgm:prSet presAssocID="{46DAA64C-466D-40AF-9277-8F9A3E8D057C}" presName="vertSpace2a" presStyleCnt="0"/>
      <dgm:spPr/>
    </dgm:pt>
    <dgm:pt modelId="{CA7D8924-81FB-4626-A69A-57AB1BFA4BB0}" type="pres">
      <dgm:prSet presAssocID="{46DAA64C-466D-40AF-9277-8F9A3E8D057C}" presName="horz2" presStyleCnt="0"/>
      <dgm:spPr/>
    </dgm:pt>
    <dgm:pt modelId="{58FEB1EB-0799-45D0-B282-182CB1638CFE}" type="pres">
      <dgm:prSet presAssocID="{46DAA64C-466D-40AF-9277-8F9A3E8D057C}" presName="horzSpace2" presStyleCnt="0"/>
      <dgm:spPr/>
    </dgm:pt>
    <dgm:pt modelId="{CBA4D585-2D71-4CF3-964B-2C41002740A1}" type="pres">
      <dgm:prSet presAssocID="{46DAA64C-466D-40AF-9277-8F9A3E8D057C}" presName="tx2" presStyleLbl="revTx" presStyleIdx="8" presStyleCnt="14"/>
      <dgm:spPr/>
    </dgm:pt>
    <dgm:pt modelId="{4146B001-12BB-43A9-B91B-4768FFFBFA05}" type="pres">
      <dgm:prSet presAssocID="{46DAA64C-466D-40AF-9277-8F9A3E8D057C}" presName="vert2" presStyleCnt="0"/>
      <dgm:spPr/>
    </dgm:pt>
    <dgm:pt modelId="{ECAE8933-5619-49EB-9B31-A5925632DA44}" type="pres">
      <dgm:prSet presAssocID="{46DAA64C-466D-40AF-9277-8F9A3E8D057C}" presName="thinLine2b" presStyleLbl="callout" presStyleIdx="4" presStyleCnt="9"/>
      <dgm:spPr/>
    </dgm:pt>
    <dgm:pt modelId="{F92061DA-1911-4136-A0CF-C156A716D186}" type="pres">
      <dgm:prSet presAssocID="{46DAA64C-466D-40AF-9277-8F9A3E8D057C}" presName="vertSpace2b" presStyleCnt="0"/>
      <dgm:spPr/>
    </dgm:pt>
    <dgm:pt modelId="{C57F6BE9-3BE8-42E2-9886-BAAAED0F8B49}" type="pres">
      <dgm:prSet presAssocID="{3B7F0ED6-7E8A-4E9C-9726-F5290F601BB2}" presName="horz2" presStyleCnt="0"/>
      <dgm:spPr/>
    </dgm:pt>
    <dgm:pt modelId="{46B9D843-D717-4939-B249-D24C35EDDD75}" type="pres">
      <dgm:prSet presAssocID="{3B7F0ED6-7E8A-4E9C-9726-F5290F601BB2}" presName="horzSpace2" presStyleCnt="0"/>
      <dgm:spPr/>
    </dgm:pt>
    <dgm:pt modelId="{DA7CD578-2BB2-48BC-93B4-3720FD4E2B6D}" type="pres">
      <dgm:prSet presAssocID="{3B7F0ED6-7E8A-4E9C-9726-F5290F601BB2}" presName="tx2" presStyleLbl="revTx" presStyleIdx="9" presStyleCnt="14"/>
      <dgm:spPr/>
    </dgm:pt>
    <dgm:pt modelId="{18819FCC-F80F-4F98-B785-68027F2478EF}" type="pres">
      <dgm:prSet presAssocID="{3B7F0ED6-7E8A-4E9C-9726-F5290F601BB2}" presName="vert2" presStyleCnt="0"/>
      <dgm:spPr/>
    </dgm:pt>
    <dgm:pt modelId="{B05C1905-2E28-4330-96E6-0CBE4B57B67E}" type="pres">
      <dgm:prSet presAssocID="{3B7F0ED6-7E8A-4E9C-9726-F5290F601BB2}" presName="thinLine2b" presStyleLbl="callout" presStyleIdx="5" presStyleCnt="9"/>
      <dgm:spPr/>
    </dgm:pt>
    <dgm:pt modelId="{F679C9AD-2A94-4249-801D-215B8D10ADAB}" type="pres">
      <dgm:prSet presAssocID="{3B7F0ED6-7E8A-4E9C-9726-F5290F601BB2}" presName="vertSpace2b" presStyleCnt="0"/>
      <dgm:spPr/>
    </dgm:pt>
    <dgm:pt modelId="{8A6B8215-905A-4E08-9965-00B453D05854}" type="pres">
      <dgm:prSet presAssocID="{9AA30BCF-E4C2-4213-8BF0-A703E804654C}" presName="thickLine" presStyleLbl="alignNode1" presStyleIdx="4" presStyleCnt="5"/>
      <dgm:spPr/>
    </dgm:pt>
    <dgm:pt modelId="{72AA3328-7A08-4B98-9456-554BC96211DF}" type="pres">
      <dgm:prSet presAssocID="{9AA30BCF-E4C2-4213-8BF0-A703E804654C}" presName="horz1" presStyleCnt="0"/>
      <dgm:spPr/>
    </dgm:pt>
    <dgm:pt modelId="{6917EFCF-53F8-40EB-978F-C4167C0F7ECF}" type="pres">
      <dgm:prSet presAssocID="{9AA30BCF-E4C2-4213-8BF0-A703E804654C}" presName="tx1" presStyleLbl="revTx" presStyleIdx="10" presStyleCnt="14"/>
      <dgm:spPr/>
    </dgm:pt>
    <dgm:pt modelId="{309E0A41-198C-4209-A986-27175F2D7A5D}" type="pres">
      <dgm:prSet presAssocID="{9AA30BCF-E4C2-4213-8BF0-A703E804654C}" presName="vert1" presStyleCnt="0"/>
      <dgm:spPr/>
    </dgm:pt>
    <dgm:pt modelId="{923871B8-3F83-49C8-9E75-598E8723F4DA}" type="pres">
      <dgm:prSet presAssocID="{09AF1C61-8D14-444E-AE94-1ADD18200CDD}" presName="vertSpace2a" presStyleCnt="0"/>
      <dgm:spPr/>
    </dgm:pt>
    <dgm:pt modelId="{ED6CA5FC-A3C1-4D5E-99C5-D891DCFB6A12}" type="pres">
      <dgm:prSet presAssocID="{09AF1C61-8D14-444E-AE94-1ADD18200CDD}" presName="horz2" presStyleCnt="0"/>
      <dgm:spPr/>
    </dgm:pt>
    <dgm:pt modelId="{435AFB13-65CC-4F4C-9460-2FB3E24BBA7B}" type="pres">
      <dgm:prSet presAssocID="{09AF1C61-8D14-444E-AE94-1ADD18200CDD}" presName="horzSpace2" presStyleCnt="0"/>
      <dgm:spPr/>
    </dgm:pt>
    <dgm:pt modelId="{153A4C07-A306-4868-A153-CD2867BB165F}" type="pres">
      <dgm:prSet presAssocID="{09AF1C61-8D14-444E-AE94-1ADD18200CDD}" presName="tx2" presStyleLbl="revTx" presStyleIdx="11" presStyleCnt="14"/>
      <dgm:spPr/>
    </dgm:pt>
    <dgm:pt modelId="{FF68D82B-EBED-4ACF-A8FB-60B64412729D}" type="pres">
      <dgm:prSet presAssocID="{09AF1C61-8D14-444E-AE94-1ADD18200CDD}" presName="vert2" presStyleCnt="0"/>
      <dgm:spPr/>
    </dgm:pt>
    <dgm:pt modelId="{5EEB87BB-CABF-4846-9129-F630A21E1468}" type="pres">
      <dgm:prSet presAssocID="{09AF1C61-8D14-444E-AE94-1ADD18200CDD}" presName="thinLine2b" presStyleLbl="callout" presStyleIdx="6" presStyleCnt="9"/>
      <dgm:spPr/>
    </dgm:pt>
    <dgm:pt modelId="{5233F79A-2272-4614-9021-2FC066F499E5}" type="pres">
      <dgm:prSet presAssocID="{09AF1C61-8D14-444E-AE94-1ADD18200CDD}" presName="vertSpace2b" presStyleCnt="0"/>
      <dgm:spPr/>
    </dgm:pt>
    <dgm:pt modelId="{9B77CFAB-6F17-48E0-8900-4BC97DBC215E}" type="pres">
      <dgm:prSet presAssocID="{5B4D071B-9FFA-4ECB-AAD3-DF2A999AF4F0}" presName="horz2" presStyleCnt="0"/>
      <dgm:spPr/>
    </dgm:pt>
    <dgm:pt modelId="{EADE8A95-0995-4D39-ACA5-BA1313F0D797}" type="pres">
      <dgm:prSet presAssocID="{5B4D071B-9FFA-4ECB-AAD3-DF2A999AF4F0}" presName="horzSpace2" presStyleCnt="0"/>
      <dgm:spPr/>
    </dgm:pt>
    <dgm:pt modelId="{DF1A5AB8-30D9-4CD0-ABE8-0C2DAEF1C2DF}" type="pres">
      <dgm:prSet presAssocID="{5B4D071B-9FFA-4ECB-AAD3-DF2A999AF4F0}" presName="tx2" presStyleLbl="revTx" presStyleIdx="12" presStyleCnt="14"/>
      <dgm:spPr/>
    </dgm:pt>
    <dgm:pt modelId="{53F5F493-D4E8-467B-87FF-358701F5D19D}" type="pres">
      <dgm:prSet presAssocID="{5B4D071B-9FFA-4ECB-AAD3-DF2A999AF4F0}" presName="vert2" presStyleCnt="0"/>
      <dgm:spPr/>
    </dgm:pt>
    <dgm:pt modelId="{D6477AA3-CD1C-4088-90B8-05C101DE738A}" type="pres">
      <dgm:prSet presAssocID="{5B4D071B-9FFA-4ECB-AAD3-DF2A999AF4F0}" presName="thinLine2b" presStyleLbl="callout" presStyleIdx="7" presStyleCnt="9"/>
      <dgm:spPr/>
    </dgm:pt>
    <dgm:pt modelId="{8F1CFF49-68D5-4C20-BF5D-6B62ECBECAB5}" type="pres">
      <dgm:prSet presAssocID="{5B4D071B-9FFA-4ECB-AAD3-DF2A999AF4F0}" presName="vertSpace2b" presStyleCnt="0"/>
      <dgm:spPr/>
    </dgm:pt>
    <dgm:pt modelId="{818C94FF-358C-4544-93C9-07BF691004EF}" type="pres">
      <dgm:prSet presAssocID="{8DFDB74C-EEAC-4CC9-BF51-097984948ACD}" presName="horz2" presStyleCnt="0"/>
      <dgm:spPr/>
    </dgm:pt>
    <dgm:pt modelId="{52D8FB36-CD99-4393-8D33-8BEB6DCA331D}" type="pres">
      <dgm:prSet presAssocID="{8DFDB74C-EEAC-4CC9-BF51-097984948ACD}" presName="horzSpace2" presStyleCnt="0"/>
      <dgm:spPr/>
    </dgm:pt>
    <dgm:pt modelId="{2943F245-2FC9-4551-9420-CD354ECBB067}" type="pres">
      <dgm:prSet presAssocID="{8DFDB74C-EEAC-4CC9-BF51-097984948ACD}" presName="tx2" presStyleLbl="revTx" presStyleIdx="13" presStyleCnt="14"/>
      <dgm:spPr/>
    </dgm:pt>
    <dgm:pt modelId="{2E5B14F4-2ABA-42D5-AA3B-7DFFB5FC4F84}" type="pres">
      <dgm:prSet presAssocID="{8DFDB74C-EEAC-4CC9-BF51-097984948ACD}" presName="vert2" presStyleCnt="0"/>
      <dgm:spPr/>
    </dgm:pt>
    <dgm:pt modelId="{2B63161C-680B-47D3-B793-EE6038E4C121}" type="pres">
      <dgm:prSet presAssocID="{8DFDB74C-EEAC-4CC9-BF51-097984948ACD}" presName="thinLine2b" presStyleLbl="callout" presStyleIdx="8" presStyleCnt="9"/>
      <dgm:spPr/>
    </dgm:pt>
    <dgm:pt modelId="{6905485F-24CA-4D1B-8E4D-0FD23ED3E268}" type="pres">
      <dgm:prSet presAssocID="{8DFDB74C-EEAC-4CC9-BF51-097984948ACD}" presName="vertSpace2b" presStyleCnt="0"/>
      <dgm:spPr/>
    </dgm:pt>
  </dgm:ptLst>
  <dgm:cxnLst>
    <dgm:cxn modelId="{4EBE2405-6B15-4D43-BD94-572CFA9D5632}" type="presOf" srcId="{3B7F0ED6-7E8A-4E9C-9726-F5290F601BB2}" destId="{DA7CD578-2BB2-48BC-93B4-3720FD4E2B6D}" srcOrd="0" destOrd="0" presId="urn:microsoft.com/office/officeart/2008/layout/LinedList"/>
    <dgm:cxn modelId="{73449609-3422-4617-A433-A95B1257B89C}" type="presOf" srcId="{87CD5711-C771-4B53-88A7-8E656BC88CB6}" destId="{21DBF9EE-54F3-4385-B114-C055C2CBFD23}" srcOrd="0" destOrd="0" presId="urn:microsoft.com/office/officeart/2008/layout/LinedList"/>
    <dgm:cxn modelId="{41B8B20C-2219-40F0-BB94-8B9D93D851FF}" srcId="{87CD5711-C771-4B53-88A7-8E656BC88CB6}" destId="{76CDAA59-DE9C-4AF9-8C97-AED363DD0213}" srcOrd="1" destOrd="0" parTransId="{979F36A6-1756-4EF5-B110-10C051F9BBF9}" sibTransId="{F7F09328-62E7-4F61-A05B-F539DBD80685}"/>
    <dgm:cxn modelId="{8811D321-D0D0-473D-B4E4-29CED6051390}" type="presOf" srcId="{C345E19C-0CC4-455F-A24E-3B7F32864A3A}" destId="{17271485-6A12-4BA3-A564-17A0C56CCA8F}" srcOrd="0" destOrd="0" presId="urn:microsoft.com/office/officeart/2008/layout/LinedList"/>
    <dgm:cxn modelId="{87C72D23-34B0-4AA7-8DC1-695C024A46DD}" srcId="{87CD5711-C771-4B53-88A7-8E656BC88CB6}" destId="{0C98EC17-DC4A-47F7-80DC-7A8EE7D6CE0E}" srcOrd="3" destOrd="0" parTransId="{CE73C5B4-0882-4D63-A307-2C23F1207F54}" sibTransId="{ABCF6DC1-240C-4388-AC77-882EC2AEF343}"/>
    <dgm:cxn modelId="{B6A20034-CF9E-43C6-9B10-DB78F4F21AC7}" type="presOf" srcId="{8DFDB74C-EEAC-4CC9-BF51-097984948ACD}" destId="{2943F245-2FC9-4551-9420-CD354ECBB067}" srcOrd="0" destOrd="0" presId="urn:microsoft.com/office/officeart/2008/layout/LinedList"/>
    <dgm:cxn modelId="{239DDC3E-3C9A-4AF3-AE8C-09C01318D77F}" type="presOf" srcId="{E23AC3F0-5D76-4472-A2E0-50B86B98A24E}" destId="{C011DB34-2CFC-40A3-86A9-44116EB5DB97}" srcOrd="0" destOrd="0" presId="urn:microsoft.com/office/officeart/2008/layout/LinedList"/>
    <dgm:cxn modelId="{1B50A441-843E-42F2-8209-604E31EFC828}" srcId="{7BF3404F-8A08-460D-8AE8-FAB5A8CC0DB3}" destId="{E23AC3F0-5D76-4472-A2E0-50B86B98A24E}" srcOrd="1" destOrd="0" parTransId="{EFDB0265-E0C8-40C9-9C27-670E965F91F4}" sibTransId="{79F75E28-D76E-4A0E-BEFA-59EDD221AB33}"/>
    <dgm:cxn modelId="{14DBA944-2D4D-4AD1-80F3-D81908966132}" srcId="{9AA30BCF-E4C2-4213-8BF0-A703E804654C}" destId="{8DFDB74C-EEAC-4CC9-BF51-097984948ACD}" srcOrd="2" destOrd="0" parTransId="{DCF4DF12-5406-4A9D-B6F4-0B4635589FA8}" sibTransId="{C455234C-BFE1-46B6-A747-FB98F4708E46}"/>
    <dgm:cxn modelId="{C4D97C6A-AFF2-4A0D-882B-37CE3772E6C8}" srcId="{7BF3404F-8A08-460D-8AE8-FAB5A8CC0DB3}" destId="{5F76EE9C-321A-427F-9528-8CD334F5DB76}" srcOrd="0" destOrd="0" parTransId="{ACA64F85-4B37-4D31-83E5-5612E1568ADF}" sibTransId="{9734FC14-9098-4CE4-A297-2D9C133C63ED}"/>
    <dgm:cxn modelId="{1F53C46E-CEB0-4CB6-8129-C41ADFDF7CFB}" srcId="{87CD5711-C771-4B53-88A7-8E656BC88CB6}" destId="{7BF3404F-8A08-460D-8AE8-FAB5A8CC0DB3}" srcOrd="2" destOrd="0" parTransId="{64D26264-AC3A-4BB4-8111-9E9A9BEBC0BB}" sibTransId="{7F768799-9EBC-4416-AFD9-46AFF3085CEC}"/>
    <dgm:cxn modelId="{3E127D76-486F-49DD-8411-02F9757484B0}" srcId="{76CDAA59-DE9C-4AF9-8C97-AED363DD0213}" destId="{180C4B57-973F-43A0-8434-6A817F4E9A03}" srcOrd="0" destOrd="0" parTransId="{910A1D49-B865-4F98-AE76-4BA319FD8A33}" sibTransId="{01E57851-499E-4331-9747-C6B4C1742606}"/>
    <dgm:cxn modelId="{926CE686-A6A9-4865-A0C1-2B2D1F19F5BC}" srcId="{87CD5711-C771-4B53-88A7-8E656BC88CB6}" destId="{C345E19C-0CC4-455F-A24E-3B7F32864A3A}" srcOrd="0" destOrd="0" parTransId="{D194A73E-E65B-415C-B6E3-C04012AB52D8}" sibTransId="{AB889B64-EE58-4A0E-A5BF-87B2E6BF31F8}"/>
    <dgm:cxn modelId="{8AF61C8C-438C-47E8-98A6-97A8C26E7582}" srcId="{0C98EC17-DC4A-47F7-80DC-7A8EE7D6CE0E}" destId="{46DAA64C-466D-40AF-9277-8F9A3E8D057C}" srcOrd="0" destOrd="0" parTransId="{A052ABB7-4712-4357-A052-2500ED2861D0}" sibTransId="{10746DB1-E527-4CF2-96E3-399BC1980988}"/>
    <dgm:cxn modelId="{03F84794-DF82-4FD9-AE05-61D901B9F353}" srcId="{76CDAA59-DE9C-4AF9-8C97-AED363DD0213}" destId="{3956333C-B2A9-4D7B-A227-42880ACEC4E5}" srcOrd="1" destOrd="0" parTransId="{A02517EA-1DF8-42CB-8B91-F03FEFB6D03F}" sibTransId="{90E0171E-8E4F-4B70-9A3E-AF50A5D88A30}"/>
    <dgm:cxn modelId="{BF23E397-1CCD-4C20-806C-183199497C7A}" type="presOf" srcId="{180C4B57-973F-43A0-8434-6A817F4E9A03}" destId="{2BA8FE98-EBC3-4BC0-83BB-1DE2922B7186}" srcOrd="0" destOrd="0" presId="urn:microsoft.com/office/officeart/2008/layout/LinedList"/>
    <dgm:cxn modelId="{9954BB9B-239F-42B7-A93E-AE3DEB8F239F}" type="presOf" srcId="{9AA30BCF-E4C2-4213-8BF0-A703E804654C}" destId="{6917EFCF-53F8-40EB-978F-C4167C0F7ECF}" srcOrd="0" destOrd="0" presId="urn:microsoft.com/office/officeart/2008/layout/LinedList"/>
    <dgm:cxn modelId="{455FD0AF-2087-4944-8862-3086D807BB21}" type="presOf" srcId="{76CDAA59-DE9C-4AF9-8C97-AED363DD0213}" destId="{0C65C329-4088-48DA-A3A6-BE1755C0859A}" srcOrd="0" destOrd="0" presId="urn:microsoft.com/office/officeart/2008/layout/LinedList"/>
    <dgm:cxn modelId="{60557EB7-B72B-4F00-8EED-97B89BC6D692}" type="presOf" srcId="{0C98EC17-DC4A-47F7-80DC-7A8EE7D6CE0E}" destId="{DFFFC73B-15F5-4BFD-B084-24EC7202529E}" srcOrd="0" destOrd="0" presId="urn:microsoft.com/office/officeart/2008/layout/LinedList"/>
    <dgm:cxn modelId="{9487D2BC-3729-44F9-8042-21A2BB668584}" srcId="{87CD5711-C771-4B53-88A7-8E656BC88CB6}" destId="{9AA30BCF-E4C2-4213-8BF0-A703E804654C}" srcOrd="4" destOrd="0" parTransId="{96EC098B-0565-4901-B635-EFC95A137D1C}" sibTransId="{102DEDA7-A4F9-4820-A5FB-F2DA426270CC}"/>
    <dgm:cxn modelId="{B90101C2-115D-4A37-9646-F83BA718EEDA}" srcId="{0C98EC17-DC4A-47F7-80DC-7A8EE7D6CE0E}" destId="{3B7F0ED6-7E8A-4E9C-9726-F5290F601BB2}" srcOrd="1" destOrd="0" parTransId="{66CCA8EF-6AEB-4E59-90DD-E37B007D8068}" sibTransId="{984E23BA-886F-47BE-B143-964AAD3527F2}"/>
    <dgm:cxn modelId="{6872AFCD-6733-4E6B-BB8F-0AEB65F8A569}" type="presOf" srcId="{46DAA64C-466D-40AF-9277-8F9A3E8D057C}" destId="{CBA4D585-2D71-4CF3-964B-2C41002740A1}" srcOrd="0" destOrd="0" presId="urn:microsoft.com/office/officeart/2008/layout/LinedList"/>
    <dgm:cxn modelId="{5AA62FD3-95EC-40AF-A8FA-755EE50C63B0}" srcId="{9AA30BCF-E4C2-4213-8BF0-A703E804654C}" destId="{09AF1C61-8D14-444E-AE94-1ADD18200CDD}" srcOrd="0" destOrd="0" parTransId="{FC64BBD3-1C15-4299-8F7E-5B7E3E847ED0}" sibTransId="{885F4E24-B5CE-4373-BCD9-213AA33F2029}"/>
    <dgm:cxn modelId="{E425C9E5-AF2B-4204-8B46-A373B70B3A11}" srcId="{9AA30BCF-E4C2-4213-8BF0-A703E804654C}" destId="{5B4D071B-9FFA-4ECB-AAD3-DF2A999AF4F0}" srcOrd="1" destOrd="0" parTransId="{6E56916D-C261-45F6-BBFA-CFA5312BE969}" sibTransId="{2A0C6EA9-DF68-4318-8044-F7585D6CA318}"/>
    <dgm:cxn modelId="{5CEB97E6-79C1-4A88-B121-F12C154B5714}" type="presOf" srcId="{09AF1C61-8D14-444E-AE94-1ADD18200CDD}" destId="{153A4C07-A306-4868-A153-CD2867BB165F}" srcOrd="0" destOrd="0" presId="urn:microsoft.com/office/officeart/2008/layout/LinedList"/>
    <dgm:cxn modelId="{1DF309F0-0FFE-4113-8B13-5898B4C0733B}" type="presOf" srcId="{5F76EE9C-321A-427F-9528-8CD334F5DB76}" destId="{F133BF9A-4DE0-4AEF-B975-38DF39D68B66}" srcOrd="0" destOrd="0" presId="urn:microsoft.com/office/officeart/2008/layout/LinedList"/>
    <dgm:cxn modelId="{A9A8EDF5-144A-49AA-9847-64B1032C96BD}" type="presOf" srcId="{7BF3404F-8A08-460D-8AE8-FAB5A8CC0DB3}" destId="{094AC7AC-1FB7-4A8A-B9DF-E33DE6BE0047}" srcOrd="0" destOrd="0" presId="urn:microsoft.com/office/officeart/2008/layout/LinedList"/>
    <dgm:cxn modelId="{81735FFD-D801-44B0-8BFB-1575790F5EB5}" type="presOf" srcId="{5B4D071B-9FFA-4ECB-AAD3-DF2A999AF4F0}" destId="{DF1A5AB8-30D9-4CD0-ABE8-0C2DAEF1C2DF}" srcOrd="0" destOrd="0" presId="urn:microsoft.com/office/officeart/2008/layout/LinedList"/>
    <dgm:cxn modelId="{94A8BDFE-F1D6-4816-9BAA-38DFE4F890E2}" type="presOf" srcId="{3956333C-B2A9-4D7B-A227-42880ACEC4E5}" destId="{7DD2B409-AA7F-46AD-9AB9-959F3B9CF6CD}" srcOrd="0" destOrd="0" presId="urn:microsoft.com/office/officeart/2008/layout/LinedList"/>
    <dgm:cxn modelId="{5CE21E42-7899-44CB-AA4D-47947A57CE04}" type="presParOf" srcId="{21DBF9EE-54F3-4385-B114-C055C2CBFD23}" destId="{E80EE4C5-03FC-46FF-AB78-195A401C8BF2}" srcOrd="0" destOrd="0" presId="urn:microsoft.com/office/officeart/2008/layout/LinedList"/>
    <dgm:cxn modelId="{E7A21A9C-73BA-480B-9B2C-EC1A7C5644E9}" type="presParOf" srcId="{21DBF9EE-54F3-4385-B114-C055C2CBFD23}" destId="{A5C08B0A-139D-4E4C-89B7-DB9BBE9DF115}" srcOrd="1" destOrd="0" presId="urn:microsoft.com/office/officeart/2008/layout/LinedList"/>
    <dgm:cxn modelId="{46CB8B60-90C0-4134-A4C1-1F7E3BABFCBB}" type="presParOf" srcId="{A5C08B0A-139D-4E4C-89B7-DB9BBE9DF115}" destId="{17271485-6A12-4BA3-A564-17A0C56CCA8F}" srcOrd="0" destOrd="0" presId="urn:microsoft.com/office/officeart/2008/layout/LinedList"/>
    <dgm:cxn modelId="{D3244AE5-D970-494F-ACB1-25B5A6894154}" type="presParOf" srcId="{A5C08B0A-139D-4E4C-89B7-DB9BBE9DF115}" destId="{E30927EB-2BF2-4632-8FEF-60105A25CEE1}" srcOrd="1" destOrd="0" presId="urn:microsoft.com/office/officeart/2008/layout/LinedList"/>
    <dgm:cxn modelId="{5990CD7B-FA74-444D-8E34-F40CF16776D2}" type="presParOf" srcId="{21DBF9EE-54F3-4385-B114-C055C2CBFD23}" destId="{B7916F9A-5E2B-42FD-AA6E-6C7D0E86080D}" srcOrd="2" destOrd="0" presId="urn:microsoft.com/office/officeart/2008/layout/LinedList"/>
    <dgm:cxn modelId="{F17A0ABB-AC9B-470B-8749-2A86D3EC5B7A}" type="presParOf" srcId="{21DBF9EE-54F3-4385-B114-C055C2CBFD23}" destId="{30C01974-5020-4529-BC3D-6420DD33B294}" srcOrd="3" destOrd="0" presId="urn:microsoft.com/office/officeart/2008/layout/LinedList"/>
    <dgm:cxn modelId="{591EAAA5-21AE-4904-868C-4281FC9CDCF1}" type="presParOf" srcId="{30C01974-5020-4529-BC3D-6420DD33B294}" destId="{0C65C329-4088-48DA-A3A6-BE1755C0859A}" srcOrd="0" destOrd="0" presId="urn:microsoft.com/office/officeart/2008/layout/LinedList"/>
    <dgm:cxn modelId="{1336257C-C728-4735-A533-03DAF00D5FEE}" type="presParOf" srcId="{30C01974-5020-4529-BC3D-6420DD33B294}" destId="{5ACB665B-5FAF-4F32-A37E-4096690FA93F}" srcOrd="1" destOrd="0" presId="urn:microsoft.com/office/officeart/2008/layout/LinedList"/>
    <dgm:cxn modelId="{B71D1C89-CD6A-46DF-8F10-DD5F893D37D0}" type="presParOf" srcId="{5ACB665B-5FAF-4F32-A37E-4096690FA93F}" destId="{D2592955-7B09-4C5F-925D-F447D4F167D2}" srcOrd="0" destOrd="0" presId="urn:microsoft.com/office/officeart/2008/layout/LinedList"/>
    <dgm:cxn modelId="{7B09C153-13EF-4F51-BE8C-99C21EEAA8ED}" type="presParOf" srcId="{5ACB665B-5FAF-4F32-A37E-4096690FA93F}" destId="{5FB72FF2-309A-4404-A9AE-7B9ECD782194}" srcOrd="1" destOrd="0" presId="urn:microsoft.com/office/officeart/2008/layout/LinedList"/>
    <dgm:cxn modelId="{FA0C7B27-C01D-4332-8C1C-A0EE79B49A67}" type="presParOf" srcId="{5FB72FF2-309A-4404-A9AE-7B9ECD782194}" destId="{3BDBC3BE-8AEB-4838-8E38-1EDB7B0237F2}" srcOrd="0" destOrd="0" presId="urn:microsoft.com/office/officeart/2008/layout/LinedList"/>
    <dgm:cxn modelId="{F9917183-E121-4D97-9D17-4F601B998039}" type="presParOf" srcId="{5FB72FF2-309A-4404-A9AE-7B9ECD782194}" destId="{2BA8FE98-EBC3-4BC0-83BB-1DE2922B7186}" srcOrd="1" destOrd="0" presId="urn:microsoft.com/office/officeart/2008/layout/LinedList"/>
    <dgm:cxn modelId="{A12F3F85-303B-4660-9C3F-ECDB1EAAEE7A}" type="presParOf" srcId="{5FB72FF2-309A-4404-A9AE-7B9ECD782194}" destId="{DCE35774-FB5E-436A-B074-9B18B31B4636}" srcOrd="2" destOrd="0" presId="urn:microsoft.com/office/officeart/2008/layout/LinedList"/>
    <dgm:cxn modelId="{8A33ADC9-298F-4C54-A97D-557135ED3191}" type="presParOf" srcId="{5ACB665B-5FAF-4F32-A37E-4096690FA93F}" destId="{9257C518-AAA6-4F66-869B-4ACB443F779F}" srcOrd="2" destOrd="0" presId="urn:microsoft.com/office/officeart/2008/layout/LinedList"/>
    <dgm:cxn modelId="{546BB9C0-93CB-4DF5-832E-77CD7280B023}" type="presParOf" srcId="{5ACB665B-5FAF-4F32-A37E-4096690FA93F}" destId="{F9421C6D-F76F-48AC-9507-B2303637B65F}" srcOrd="3" destOrd="0" presId="urn:microsoft.com/office/officeart/2008/layout/LinedList"/>
    <dgm:cxn modelId="{9456C749-CCA9-4DF4-AF75-D8ED9A25093F}" type="presParOf" srcId="{5ACB665B-5FAF-4F32-A37E-4096690FA93F}" destId="{CB937AA1-2A69-47BA-850F-B6EA820BEC40}" srcOrd="4" destOrd="0" presId="urn:microsoft.com/office/officeart/2008/layout/LinedList"/>
    <dgm:cxn modelId="{6A2FC4C1-4B75-4D2D-9A58-C9F671525057}" type="presParOf" srcId="{CB937AA1-2A69-47BA-850F-B6EA820BEC40}" destId="{F61366AB-F51D-4490-B262-7CDCF85914E8}" srcOrd="0" destOrd="0" presId="urn:microsoft.com/office/officeart/2008/layout/LinedList"/>
    <dgm:cxn modelId="{410EE949-EC7E-4B55-9F72-B2910BADFB40}" type="presParOf" srcId="{CB937AA1-2A69-47BA-850F-B6EA820BEC40}" destId="{7DD2B409-AA7F-46AD-9AB9-959F3B9CF6CD}" srcOrd="1" destOrd="0" presId="urn:microsoft.com/office/officeart/2008/layout/LinedList"/>
    <dgm:cxn modelId="{93E7D806-FBF3-4744-BB51-CBB23ECA9D2A}" type="presParOf" srcId="{CB937AA1-2A69-47BA-850F-B6EA820BEC40}" destId="{8D701456-346F-4415-8887-F5A4C0F1DF20}" srcOrd="2" destOrd="0" presId="urn:microsoft.com/office/officeart/2008/layout/LinedList"/>
    <dgm:cxn modelId="{8F5075FB-7B7F-4E78-AEC4-1480330E60B7}" type="presParOf" srcId="{5ACB665B-5FAF-4F32-A37E-4096690FA93F}" destId="{605D0741-0424-483E-A4A7-22AC525A158A}" srcOrd="5" destOrd="0" presId="urn:microsoft.com/office/officeart/2008/layout/LinedList"/>
    <dgm:cxn modelId="{D5ED83F6-3819-4A6F-B9D7-EB47C69E7D7D}" type="presParOf" srcId="{5ACB665B-5FAF-4F32-A37E-4096690FA93F}" destId="{0CF0BBD7-1580-4AC1-81BE-F22D1ADFEDC2}" srcOrd="6" destOrd="0" presId="urn:microsoft.com/office/officeart/2008/layout/LinedList"/>
    <dgm:cxn modelId="{04A11E85-8BA1-48AF-A103-58B76DB8670E}" type="presParOf" srcId="{21DBF9EE-54F3-4385-B114-C055C2CBFD23}" destId="{505B3829-F628-4D0B-B0C0-2E1D17AD73B1}" srcOrd="4" destOrd="0" presId="urn:microsoft.com/office/officeart/2008/layout/LinedList"/>
    <dgm:cxn modelId="{93C07175-39FF-427D-8686-EEE2C1872EF6}" type="presParOf" srcId="{21DBF9EE-54F3-4385-B114-C055C2CBFD23}" destId="{9A5C3C17-1817-42BA-ACD9-080DF8E29760}" srcOrd="5" destOrd="0" presId="urn:microsoft.com/office/officeart/2008/layout/LinedList"/>
    <dgm:cxn modelId="{1957500E-925A-4964-BBD4-105F93815470}" type="presParOf" srcId="{9A5C3C17-1817-42BA-ACD9-080DF8E29760}" destId="{094AC7AC-1FB7-4A8A-B9DF-E33DE6BE0047}" srcOrd="0" destOrd="0" presId="urn:microsoft.com/office/officeart/2008/layout/LinedList"/>
    <dgm:cxn modelId="{91FA1FB9-1DE1-424B-9922-88DF2721AF21}" type="presParOf" srcId="{9A5C3C17-1817-42BA-ACD9-080DF8E29760}" destId="{957BC69B-207D-455F-883C-FFD3E4ABFE57}" srcOrd="1" destOrd="0" presId="urn:microsoft.com/office/officeart/2008/layout/LinedList"/>
    <dgm:cxn modelId="{ECAEF933-D01B-4A0D-B491-D706B8E5AC13}" type="presParOf" srcId="{957BC69B-207D-455F-883C-FFD3E4ABFE57}" destId="{F33614A9-221C-4D0C-BA0F-FA401B2100F8}" srcOrd="0" destOrd="0" presId="urn:microsoft.com/office/officeart/2008/layout/LinedList"/>
    <dgm:cxn modelId="{5421BF6D-CED2-4119-A9CF-BC0EC235A717}" type="presParOf" srcId="{957BC69B-207D-455F-883C-FFD3E4ABFE57}" destId="{FF4BD1D5-2EB9-4E02-8203-3FC3E160BEBD}" srcOrd="1" destOrd="0" presId="urn:microsoft.com/office/officeart/2008/layout/LinedList"/>
    <dgm:cxn modelId="{F1429669-E2CF-4A76-B8D3-4EF55581F9E3}" type="presParOf" srcId="{FF4BD1D5-2EB9-4E02-8203-3FC3E160BEBD}" destId="{5EF3CD5E-2BDB-4410-B952-FA0902247D7B}" srcOrd="0" destOrd="0" presId="urn:microsoft.com/office/officeart/2008/layout/LinedList"/>
    <dgm:cxn modelId="{676D6C17-78BC-4924-956B-4D6B5C64B276}" type="presParOf" srcId="{FF4BD1D5-2EB9-4E02-8203-3FC3E160BEBD}" destId="{F133BF9A-4DE0-4AEF-B975-38DF39D68B66}" srcOrd="1" destOrd="0" presId="urn:microsoft.com/office/officeart/2008/layout/LinedList"/>
    <dgm:cxn modelId="{F5709C3E-888B-4903-8820-883B878B1AAE}" type="presParOf" srcId="{FF4BD1D5-2EB9-4E02-8203-3FC3E160BEBD}" destId="{EB942CA1-8536-4D95-A898-C76B3D65B148}" srcOrd="2" destOrd="0" presId="urn:microsoft.com/office/officeart/2008/layout/LinedList"/>
    <dgm:cxn modelId="{9FC9DC91-E34B-4498-8DB2-C46375DCEAF8}" type="presParOf" srcId="{957BC69B-207D-455F-883C-FFD3E4ABFE57}" destId="{40927860-699D-4639-A0BF-41BFC4B5FC33}" srcOrd="2" destOrd="0" presId="urn:microsoft.com/office/officeart/2008/layout/LinedList"/>
    <dgm:cxn modelId="{CA451C92-132C-4DE0-8906-E5D6F15AC02C}" type="presParOf" srcId="{957BC69B-207D-455F-883C-FFD3E4ABFE57}" destId="{9FD83D25-56B3-4455-9D0E-A67877589CB8}" srcOrd="3" destOrd="0" presId="urn:microsoft.com/office/officeart/2008/layout/LinedList"/>
    <dgm:cxn modelId="{B9F385E8-E211-4889-BF0C-EED595E88233}" type="presParOf" srcId="{957BC69B-207D-455F-883C-FFD3E4ABFE57}" destId="{A63C7666-D95C-4307-92E0-DCF9CB3C17B9}" srcOrd="4" destOrd="0" presId="urn:microsoft.com/office/officeart/2008/layout/LinedList"/>
    <dgm:cxn modelId="{60BDC426-3942-4767-BB8D-93AE7CF64619}" type="presParOf" srcId="{A63C7666-D95C-4307-92E0-DCF9CB3C17B9}" destId="{0FE04A4E-BD8F-47B5-989B-3373D51C240C}" srcOrd="0" destOrd="0" presId="urn:microsoft.com/office/officeart/2008/layout/LinedList"/>
    <dgm:cxn modelId="{7EAD520B-93B7-4A19-AFAE-85D29CD0DE6C}" type="presParOf" srcId="{A63C7666-D95C-4307-92E0-DCF9CB3C17B9}" destId="{C011DB34-2CFC-40A3-86A9-44116EB5DB97}" srcOrd="1" destOrd="0" presId="urn:microsoft.com/office/officeart/2008/layout/LinedList"/>
    <dgm:cxn modelId="{5D2BE199-88F3-4A54-BA82-22019B2B2F7B}" type="presParOf" srcId="{A63C7666-D95C-4307-92E0-DCF9CB3C17B9}" destId="{6E1E7694-DF51-4D17-980A-12221EBB6172}" srcOrd="2" destOrd="0" presId="urn:microsoft.com/office/officeart/2008/layout/LinedList"/>
    <dgm:cxn modelId="{CEC71D32-2FEF-44AB-9EB4-EE9DF757F5D8}" type="presParOf" srcId="{957BC69B-207D-455F-883C-FFD3E4ABFE57}" destId="{9C594F97-F5FC-4F9F-BA76-C240946DDC6E}" srcOrd="5" destOrd="0" presId="urn:microsoft.com/office/officeart/2008/layout/LinedList"/>
    <dgm:cxn modelId="{641F6241-AA60-4499-807E-5F1E8EF8B3C3}" type="presParOf" srcId="{957BC69B-207D-455F-883C-FFD3E4ABFE57}" destId="{A68B3B99-1A9A-4ED9-9813-B3E7B02B50B7}" srcOrd="6" destOrd="0" presId="urn:microsoft.com/office/officeart/2008/layout/LinedList"/>
    <dgm:cxn modelId="{BE6A10CD-45EF-4017-8794-0CA7CAD819B1}" type="presParOf" srcId="{21DBF9EE-54F3-4385-B114-C055C2CBFD23}" destId="{85D58573-E041-46F4-BA93-6A58247DB8FE}" srcOrd="6" destOrd="0" presId="urn:microsoft.com/office/officeart/2008/layout/LinedList"/>
    <dgm:cxn modelId="{9DD48414-994F-4812-A5D7-4AACD228BBE0}" type="presParOf" srcId="{21DBF9EE-54F3-4385-B114-C055C2CBFD23}" destId="{CE39BA89-E257-4F7F-A96F-7394FCD16423}" srcOrd="7" destOrd="0" presId="urn:microsoft.com/office/officeart/2008/layout/LinedList"/>
    <dgm:cxn modelId="{2483DDF1-26DA-4207-B6D2-D8CE4573171A}" type="presParOf" srcId="{CE39BA89-E257-4F7F-A96F-7394FCD16423}" destId="{DFFFC73B-15F5-4BFD-B084-24EC7202529E}" srcOrd="0" destOrd="0" presId="urn:microsoft.com/office/officeart/2008/layout/LinedList"/>
    <dgm:cxn modelId="{5B4B9A2A-DEC0-4A29-9E78-A52C6A89C3DE}" type="presParOf" srcId="{CE39BA89-E257-4F7F-A96F-7394FCD16423}" destId="{7B674727-287D-411A-8556-A4099DED947E}" srcOrd="1" destOrd="0" presId="urn:microsoft.com/office/officeart/2008/layout/LinedList"/>
    <dgm:cxn modelId="{DB75F35E-FB41-4464-AD1C-BC20A4DE666C}" type="presParOf" srcId="{7B674727-287D-411A-8556-A4099DED947E}" destId="{F5B09382-DF64-475D-A657-2EA6CBF714A4}" srcOrd="0" destOrd="0" presId="urn:microsoft.com/office/officeart/2008/layout/LinedList"/>
    <dgm:cxn modelId="{41E27A49-F815-483E-9186-9BC2775626C2}" type="presParOf" srcId="{7B674727-287D-411A-8556-A4099DED947E}" destId="{CA7D8924-81FB-4626-A69A-57AB1BFA4BB0}" srcOrd="1" destOrd="0" presId="urn:microsoft.com/office/officeart/2008/layout/LinedList"/>
    <dgm:cxn modelId="{8CB05AC8-021D-4CB5-9D3C-A5C3BF5CA822}" type="presParOf" srcId="{CA7D8924-81FB-4626-A69A-57AB1BFA4BB0}" destId="{58FEB1EB-0799-45D0-B282-182CB1638CFE}" srcOrd="0" destOrd="0" presId="urn:microsoft.com/office/officeart/2008/layout/LinedList"/>
    <dgm:cxn modelId="{36EF209D-1534-4C23-AD6C-86508A92F31A}" type="presParOf" srcId="{CA7D8924-81FB-4626-A69A-57AB1BFA4BB0}" destId="{CBA4D585-2D71-4CF3-964B-2C41002740A1}" srcOrd="1" destOrd="0" presId="urn:microsoft.com/office/officeart/2008/layout/LinedList"/>
    <dgm:cxn modelId="{2801EBF5-50B0-437F-88F0-42C37FCFC4BF}" type="presParOf" srcId="{CA7D8924-81FB-4626-A69A-57AB1BFA4BB0}" destId="{4146B001-12BB-43A9-B91B-4768FFFBFA05}" srcOrd="2" destOrd="0" presId="urn:microsoft.com/office/officeart/2008/layout/LinedList"/>
    <dgm:cxn modelId="{21254065-AE83-4696-8B71-4421D10D2BE6}" type="presParOf" srcId="{7B674727-287D-411A-8556-A4099DED947E}" destId="{ECAE8933-5619-49EB-9B31-A5925632DA44}" srcOrd="2" destOrd="0" presId="urn:microsoft.com/office/officeart/2008/layout/LinedList"/>
    <dgm:cxn modelId="{875E9ACD-66B8-4934-972E-045A22825BDB}" type="presParOf" srcId="{7B674727-287D-411A-8556-A4099DED947E}" destId="{F92061DA-1911-4136-A0CF-C156A716D186}" srcOrd="3" destOrd="0" presId="urn:microsoft.com/office/officeart/2008/layout/LinedList"/>
    <dgm:cxn modelId="{F2060C24-5F45-42DC-B7B2-A0B7CCB444D2}" type="presParOf" srcId="{7B674727-287D-411A-8556-A4099DED947E}" destId="{C57F6BE9-3BE8-42E2-9886-BAAAED0F8B49}" srcOrd="4" destOrd="0" presId="urn:microsoft.com/office/officeart/2008/layout/LinedList"/>
    <dgm:cxn modelId="{34678586-21E5-44DA-85CE-0FE2F73D6203}" type="presParOf" srcId="{C57F6BE9-3BE8-42E2-9886-BAAAED0F8B49}" destId="{46B9D843-D717-4939-B249-D24C35EDDD75}" srcOrd="0" destOrd="0" presId="urn:microsoft.com/office/officeart/2008/layout/LinedList"/>
    <dgm:cxn modelId="{E445343F-C3EC-4FCC-969A-6BF2D9C1005E}" type="presParOf" srcId="{C57F6BE9-3BE8-42E2-9886-BAAAED0F8B49}" destId="{DA7CD578-2BB2-48BC-93B4-3720FD4E2B6D}" srcOrd="1" destOrd="0" presId="urn:microsoft.com/office/officeart/2008/layout/LinedList"/>
    <dgm:cxn modelId="{911B9C6A-0152-4E39-8F71-12C8339F840D}" type="presParOf" srcId="{C57F6BE9-3BE8-42E2-9886-BAAAED0F8B49}" destId="{18819FCC-F80F-4F98-B785-68027F2478EF}" srcOrd="2" destOrd="0" presId="urn:microsoft.com/office/officeart/2008/layout/LinedList"/>
    <dgm:cxn modelId="{F0FE730F-BDC6-42F0-B51A-525D260CD904}" type="presParOf" srcId="{7B674727-287D-411A-8556-A4099DED947E}" destId="{B05C1905-2E28-4330-96E6-0CBE4B57B67E}" srcOrd="5" destOrd="0" presId="urn:microsoft.com/office/officeart/2008/layout/LinedList"/>
    <dgm:cxn modelId="{E6CE1A44-1FA4-4912-B842-34DFFC589BD7}" type="presParOf" srcId="{7B674727-287D-411A-8556-A4099DED947E}" destId="{F679C9AD-2A94-4249-801D-215B8D10ADAB}" srcOrd="6" destOrd="0" presId="urn:microsoft.com/office/officeart/2008/layout/LinedList"/>
    <dgm:cxn modelId="{BFF3F5CB-5F78-4BA9-A16E-963FCB8CD3A5}" type="presParOf" srcId="{21DBF9EE-54F3-4385-B114-C055C2CBFD23}" destId="{8A6B8215-905A-4E08-9965-00B453D05854}" srcOrd="8" destOrd="0" presId="urn:microsoft.com/office/officeart/2008/layout/LinedList"/>
    <dgm:cxn modelId="{754D1A42-E203-4979-983E-37444FAE15C6}" type="presParOf" srcId="{21DBF9EE-54F3-4385-B114-C055C2CBFD23}" destId="{72AA3328-7A08-4B98-9456-554BC96211DF}" srcOrd="9" destOrd="0" presId="urn:microsoft.com/office/officeart/2008/layout/LinedList"/>
    <dgm:cxn modelId="{4280AAD7-FA95-4897-8721-45B82FE50721}" type="presParOf" srcId="{72AA3328-7A08-4B98-9456-554BC96211DF}" destId="{6917EFCF-53F8-40EB-978F-C4167C0F7ECF}" srcOrd="0" destOrd="0" presId="urn:microsoft.com/office/officeart/2008/layout/LinedList"/>
    <dgm:cxn modelId="{B6DE9510-0CFC-4D5F-8D6B-2C75E9453C4A}" type="presParOf" srcId="{72AA3328-7A08-4B98-9456-554BC96211DF}" destId="{309E0A41-198C-4209-A986-27175F2D7A5D}" srcOrd="1" destOrd="0" presId="urn:microsoft.com/office/officeart/2008/layout/LinedList"/>
    <dgm:cxn modelId="{1FDBD13B-5BD1-4671-BF1A-1E74CDD2140E}" type="presParOf" srcId="{309E0A41-198C-4209-A986-27175F2D7A5D}" destId="{923871B8-3F83-49C8-9E75-598E8723F4DA}" srcOrd="0" destOrd="0" presId="urn:microsoft.com/office/officeart/2008/layout/LinedList"/>
    <dgm:cxn modelId="{80CA52C8-B53A-4496-B5EE-A66304B243DE}" type="presParOf" srcId="{309E0A41-198C-4209-A986-27175F2D7A5D}" destId="{ED6CA5FC-A3C1-4D5E-99C5-D891DCFB6A12}" srcOrd="1" destOrd="0" presId="urn:microsoft.com/office/officeart/2008/layout/LinedList"/>
    <dgm:cxn modelId="{4C9EDB9E-B626-4B62-807D-C4F3AA16D95D}" type="presParOf" srcId="{ED6CA5FC-A3C1-4D5E-99C5-D891DCFB6A12}" destId="{435AFB13-65CC-4F4C-9460-2FB3E24BBA7B}" srcOrd="0" destOrd="0" presId="urn:microsoft.com/office/officeart/2008/layout/LinedList"/>
    <dgm:cxn modelId="{874E0BC9-48D8-43CB-BED3-17920A904D43}" type="presParOf" srcId="{ED6CA5FC-A3C1-4D5E-99C5-D891DCFB6A12}" destId="{153A4C07-A306-4868-A153-CD2867BB165F}" srcOrd="1" destOrd="0" presId="urn:microsoft.com/office/officeart/2008/layout/LinedList"/>
    <dgm:cxn modelId="{ABF39657-B8DF-4622-A346-BA78003B237A}" type="presParOf" srcId="{ED6CA5FC-A3C1-4D5E-99C5-D891DCFB6A12}" destId="{FF68D82B-EBED-4ACF-A8FB-60B64412729D}" srcOrd="2" destOrd="0" presId="urn:microsoft.com/office/officeart/2008/layout/LinedList"/>
    <dgm:cxn modelId="{0E1B18C3-BCE4-4309-8EAD-7F4FFB8C6A62}" type="presParOf" srcId="{309E0A41-198C-4209-A986-27175F2D7A5D}" destId="{5EEB87BB-CABF-4846-9129-F630A21E1468}" srcOrd="2" destOrd="0" presId="urn:microsoft.com/office/officeart/2008/layout/LinedList"/>
    <dgm:cxn modelId="{B3CA1B40-0F90-4304-8DF5-05B364DA46AC}" type="presParOf" srcId="{309E0A41-198C-4209-A986-27175F2D7A5D}" destId="{5233F79A-2272-4614-9021-2FC066F499E5}" srcOrd="3" destOrd="0" presId="urn:microsoft.com/office/officeart/2008/layout/LinedList"/>
    <dgm:cxn modelId="{602CA710-F525-40FC-BFA1-BD27A1679BD1}" type="presParOf" srcId="{309E0A41-198C-4209-A986-27175F2D7A5D}" destId="{9B77CFAB-6F17-48E0-8900-4BC97DBC215E}" srcOrd="4" destOrd="0" presId="urn:microsoft.com/office/officeart/2008/layout/LinedList"/>
    <dgm:cxn modelId="{E8E98F9B-B043-4C67-B68B-D317F0292161}" type="presParOf" srcId="{9B77CFAB-6F17-48E0-8900-4BC97DBC215E}" destId="{EADE8A95-0995-4D39-ACA5-BA1313F0D797}" srcOrd="0" destOrd="0" presId="urn:microsoft.com/office/officeart/2008/layout/LinedList"/>
    <dgm:cxn modelId="{D4983E4D-627F-42AC-9C97-5D766DD83E9F}" type="presParOf" srcId="{9B77CFAB-6F17-48E0-8900-4BC97DBC215E}" destId="{DF1A5AB8-30D9-4CD0-ABE8-0C2DAEF1C2DF}" srcOrd="1" destOrd="0" presId="urn:microsoft.com/office/officeart/2008/layout/LinedList"/>
    <dgm:cxn modelId="{433BBD6C-C7AE-484E-987E-588CAF6D3564}" type="presParOf" srcId="{9B77CFAB-6F17-48E0-8900-4BC97DBC215E}" destId="{53F5F493-D4E8-467B-87FF-358701F5D19D}" srcOrd="2" destOrd="0" presId="urn:microsoft.com/office/officeart/2008/layout/LinedList"/>
    <dgm:cxn modelId="{D06072D8-D450-4596-A039-07F6610A5E96}" type="presParOf" srcId="{309E0A41-198C-4209-A986-27175F2D7A5D}" destId="{D6477AA3-CD1C-4088-90B8-05C101DE738A}" srcOrd="5" destOrd="0" presId="urn:microsoft.com/office/officeart/2008/layout/LinedList"/>
    <dgm:cxn modelId="{99295AD3-93EA-469F-901F-BF05CB819BED}" type="presParOf" srcId="{309E0A41-198C-4209-A986-27175F2D7A5D}" destId="{8F1CFF49-68D5-4C20-BF5D-6B62ECBECAB5}" srcOrd="6" destOrd="0" presId="urn:microsoft.com/office/officeart/2008/layout/LinedList"/>
    <dgm:cxn modelId="{011E15A1-7243-4991-84B8-EDA7FC495B0D}" type="presParOf" srcId="{309E0A41-198C-4209-A986-27175F2D7A5D}" destId="{818C94FF-358C-4544-93C9-07BF691004EF}" srcOrd="7" destOrd="0" presId="urn:microsoft.com/office/officeart/2008/layout/LinedList"/>
    <dgm:cxn modelId="{2DC75A6D-E30F-4F4E-9264-2BA5A07F7B25}" type="presParOf" srcId="{818C94FF-358C-4544-93C9-07BF691004EF}" destId="{52D8FB36-CD99-4393-8D33-8BEB6DCA331D}" srcOrd="0" destOrd="0" presId="urn:microsoft.com/office/officeart/2008/layout/LinedList"/>
    <dgm:cxn modelId="{8736CA82-5516-4732-A3D4-72F7A9C8F211}" type="presParOf" srcId="{818C94FF-358C-4544-93C9-07BF691004EF}" destId="{2943F245-2FC9-4551-9420-CD354ECBB067}" srcOrd="1" destOrd="0" presId="urn:microsoft.com/office/officeart/2008/layout/LinedList"/>
    <dgm:cxn modelId="{DBF727EA-C45E-4B99-B86A-74C9B4F92F47}" type="presParOf" srcId="{818C94FF-358C-4544-93C9-07BF691004EF}" destId="{2E5B14F4-2ABA-42D5-AA3B-7DFFB5FC4F84}" srcOrd="2" destOrd="0" presId="urn:microsoft.com/office/officeart/2008/layout/LinedList"/>
    <dgm:cxn modelId="{8E275A95-B91F-41BC-937F-0CBE0AC0A806}" type="presParOf" srcId="{309E0A41-198C-4209-A986-27175F2D7A5D}" destId="{2B63161C-680B-47D3-B793-EE6038E4C121}" srcOrd="8" destOrd="0" presId="urn:microsoft.com/office/officeart/2008/layout/LinedList"/>
    <dgm:cxn modelId="{CF465800-F752-4E70-BCAD-702F91C05BA8}" type="presParOf" srcId="{309E0A41-198C-4209-A986-27175F2D7A5D}" destId="{6905485F-24CA-4D1B-8E4D-0FD23ED3E268}"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62107C-59E9-40F4-AF87-DEA7144FD826}">
      <dsp:nvSpPr>
        <dsp:cNvPr id="0" name=""/>
        <dsp:cNvSpPr/>
      </dsp:nvSpPr>
      <dsp:spPr>
        <a:xfrm>
          <a:off x="5277020" y="1006119"/>
          <a:ext cx="961293" cy="4621855"/>
        </a:xfrm>
        <a:custGeom>
          <a:avLst/>
          <a:gdLst/>
          <a:ahLst/>
          <a:cxnLst/>
          <a:rect l="0" t="0" r="0" b="0"/>
          <a:pathLst>
            <a:path>
              <a:moveTo>
                <a:pt x="0" y="0"/>
              </a:moveTo>
              <a:lnTo>
                <a:pt x="0" y="4621855"/>
              </a:lnTo>
              <a:lnTo>
                <a:pt x="961293" y="462185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C9917-2BF3-4A1B-8AD7-6EB3111F99ED}">
      <dsp:nvSpPr>
        <dsp:cNvPr id="0" name=""/>
        <dsp:cNvSpPr/>
      </dsp:nvSpPr>
      <dsp:spPr>
        <a:xfrm>
          <a:off x="5277020" y="1006119"/>
          <a:ext cx="2125697" cy="3858969"/>
        </a:xfrm>
        <a:custGeom>
          <a:avLst/>
          <a:gdLst/>
          <a:ahLst/>
          <a:cxnLst/>
          <a:rect l="0" t="0" r="0" b="0"/>
          <a:pathLst>
            <a:path>
              <a:moveTo>
                <a:pt x="0" y="0"/>
              </a:moveTo>
              <a:lnTo>
                <a:pt x="0" y="3858969"/>
              </a:lnTo>
              <a:lnTo>
                <a:pt x="2125697" y="385896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A4F500-59E5-4F25-A10E-1691F7B296F5}">
      <dsp:nvSpPr>
        <dsp:cNvPr id="0" name=""/>
        <dsp:cNvSpPr/>
      </dsp:nvSpPr>
      <dsp:spPr>
        <a:xfrm>
          <a:off x="5277020" y="1006119"/>
          <a:ext cx="745672" cy="3047715"/>
        </a:xfrm>
        <a:custGeom>
          <a:avLst/>
          <a:gdLst/>
          <a:ahLst/>
          <a:cxnLst/>
          <a:rect l="0" t="0" r="0" b="0"/>
          <a:pathLst>
            <a:path>
              <a:moveTo>
                <a:pt x="0" y="0"/>
              </a:moveTo>
              <a:lnTo>
                <a:pt x="0" y="3047715"/>
              </a:lnTo>
              <a:lnTo>
                <a:pt x="745672" y="30477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3B55A0-2EF1-428A-86E9-E2C48BA2B915}">
      <dsp:nvSpPr>
        <dsp:cNvPr id="0" name=""/>
        <dsp:cNvSpPr/>
      </dsp:nvSpPr>
      <dsp:spPr>
        <a:xfrm>
          <a:off x="5277020" y="1006119"/>
          <a:ext cx="1645778" cy="2320358"/>
        </a:xfrm>
        <a:custGeom>
          <a:avLst/>
          <a:gdLst/>
          <a:ahLst/>
          <a:cxnLst/>
          <a:rect l="0" t="0" r="0" b="0"/>
          <a:pathLst>
            <a:path>
              <a:moveTo>
                <a:pt x="0" y="0"/>
              </a:moveTo>
              <a:lnTo>
                <a:pt x="0" y="2320358"/>
              </a:lnTo>
              <a:lnTo>
                <a:pt x="1645778" y="232035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38711F8-64F3-4029-A9BC-EAB4C880A18F}">
      <dsp:nvSpPr>
        <dsp:cNvPr id="0" name=""/>
        <dsp:cNvSpPr/>
      </dsp:nvSpPr>
      <dsp:spPr>
        <a:xfrm>
          <a:off x="5277020" y="1006119"/>
          <a:ext cx="2082497" cy="1242941"/>
        </a:xfrm>
        <a:custGeom>
          <a:avLst/>
          <a:gdLst/>
          <a:ahLst/>
          <a:cxnLst/>
          <a:rect l="0" t="0" r="0" b="0"/>
          <a:pathLst>
            <a:path>
              <a:moveTo>
                <a:pt x="0" y="0"/>
              </a:moveTo>
              <a:lnTo>
                <a:pt x="0" y="1242941"/>
              </a:lnTo>
              <a:lnTo>
                <a:pt x="2082497" y="124294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7F38BA-9831-4B7F-BE90-B22E0E6199E6}">
      <dsp:nvSpPr>
        <dsp:cNvPr id="0" name=""/>
        <dsp:cNvSpPr/>
      </dsp:nvSpPr>
      <dsp:spPr>
        <a:xfrm>
          <a:off x="5277020" y="1006119"/>
          <a:ext cx="1893015" cy="314935"/>
        </a:xfrm>
        <a:custGeom>
          <a:avLst/>
          <a:gdLst/>
          <a:ahLst/>
          <a:cxnLst/>
          <a:rect l="0" t="0" r="0" b="0"/>
          <a:pathLst>
            <a:path>
              <a:moveTo>
                <a:pt x="0" y="0"/>
              </a:moveTo>
              <a:lnTo>
                <a:pt x="0" y="314935"/>
              </a:lnTo>
              <a:lnTo>
                <a:pt x="1893015" y="31493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B3FAD7-87C8-4EED-895D-7EA8142EFC16}">
      <dsp:nvSpPr>
        <dsp:cNvPr id="0" name=""/>
        <dsp:cNvSpPr/>
      </dsp:nvSpPr>
      <dsp:spPr>
        <a:xfrm>
          <a:off x="3450160" y="557020"/>
          <a:ext cx="1826859" cy="180355"/>
        </a:xfrm>
        <a:custGeom>
          <a:avLst/>
          <a:gdLst/>
          <a:ahLst/>
          <a:cxnLst/>
          <a:rect l="0" t="0" r="0" b="0"/>
          <a:pathLst>
            <a:path>
              <a:moveTo>
                <a:pt x="0" y="0"/>
              </a:moveTo>
              <a:lnTo>
                <a:pt x="0" y="106845"/>
              </a:lnTo>
              <a:lnTo>
                <a:pt x="1826859" y="106845"/>
              </a:lnTo>
              <a:lnTo>
                <a:pt x="1826859" y="18035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7BD3B5-B7D5-46E3-B5EE-59E3450A05B5}">
      <dsp:nvSpPr>
        <dsp:cNvPr id="0" name=""/>
        <dsp:cNvSpPr/>
      </dsp:nvSpPr>
      <dsp:spPr>
        <a:xfrm>
          <a:off x="1852785" y="934970"/>
          <a:ext cx="979611" cy="3561331"/>
        </a:xfrm>
        <a:custGeom>
          <a:avLst/>
          <a:gdLst/>
          <a:ahLst/>
          <a:cxnLst/>
          <a:rect l="0" t="0" r="0" b="0"/>
          <a:pathLst>
            <a:path>
              <a:moveTo>
                <a:pt x="0" y="0"/>
              </a:moveTo>
              <a:lnTo>
                <a:pt x="0" y="3561331"/>
              </a:lnTo>
              <a:lnTo>
                <a:pt x="979611" y="35613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25396E-E16B-4E24-85A5-8643D0AA1CE0}">
      <dsp:nvSpPr>
        <dsp:cNvPr id="0" name=""/>
        <dsp:cNvSpPr/>
      </dsp:nvSpPr>
      <dsp:spPr>
        <a:xfrm>
          <a:off x="1852785" y="934970"/>
          <a:ext cx="1179465" cy="2975593"/>
        </a:xfrm>
        <a:custGeom>
          <a:avLst/>
          <a:gdLst/>
          <a:ahLst/>
          <a:cxnLst/>
          <a:rect l="0" t="0" r="0" b="0"/>
          <a:pathLst>
            <a:path>
              <a:moveTo>
                <a:pt x="0" y="0"/>
              </a:moveTo>
              <a:lnTo>
                <a:pt x="0" y="2975593"/>
              </a:lnTo>
              <a:lnTo>
                <a:pt x="1179465" y="297559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70B136-DCF6-454A-A627-C758FF6EB9B2}">
      <dsp:nvSpPr>
        <dsp:cNvPr id="0" name=""/>
        <dsp:cNvSpPr/>
      </dsp:nvSpPr>
      <dsp:spPr>
        <a:xfrm>
          <a:off x="1852785" y="934970"/>
          <a:ext cx="1217318" cy="2335725"/>
        </a:xfrm>
        <a:custGeom>
          <a:avLst/>
          <a:gdLst/>
          <a:ahLst/>
          <a:cxnLst/>
          <a:rect l="0" t="0" r="0" b="0"/>
          <a:pathLst>
            <a:path>
              <a:moveTo>
                <a:pt x="0" y="0"/>
              </a:moveTo>
              <a:lnTo>
                <a:pt x="0" y="2335725"/>
              </a:lnTo>
              <a:lnTo>
                <a:pt x="1217318" y="233572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E212E1-6D1A-47D0-B25C-4A1ED985CA87}">
      <dsp:nvSpPr>
        <dsp:cNvPr id="0" name=""/>
        <dsp:cNvSpPr/>
      </dsp:nvSpPr>
      <dsp:spPr>
        <a:xfrm>
          <a:off x="1852785" y="934970"/>
          <a:ext cx="913126" cy="1784260"/>
        </a:xfrm>
        <a:custGeom>
          <a:avLst/>
          <a:gdLst/>
          <a:ahLst/>
          <a:cxnLst/>
          <a:rect l="0" t="0" r="0" b="0"/>
          <a:pathLst>
            <a:path>
              <a:moveTo>
                <a:pt x="0" y="0"/>
              </a:moveTo>
              <a:lnTo>
                <a:pt x="0" y="1784260"/>
              </a:lnTo>
              <a:lnTo>
                <a:pt x="913126" y="178426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7A98F7-CD5A-4563-9FDF-98098A658865}">
      <dsp:nvSpPr>
        <dsp:cNvPr id="0" name=""/>
        <dsp:cNvSpPr/>
      </dsp:nvSpPr>
      <dsp:spPr>
        <a:xfrm>
          <a:off x="1852785" y="934970"/>
          <a:ext cx="778509" cy="1199349"/>
        </a:xfrm>
        <a:custGeom>
          <a:avLst/>
          <a:gdLst/>
          <a:ahLst/>
          <a:cxnLst/>
          <a:rect l="0" t="0" r="0" b="0"/>
          <a:pathLst>
            <a:path>
              <a:moveTo>
                <a:pt x="0" y="0"/>
              </a:moveTo>
              <a:lnTo>
                <a:pt x="0" y="1199349"/>
              </a:lnTo>
              <a:lnTo>
                <a:pt x="778509" y="119934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48C7F-309A-445F-92C4-71D0C4E626C2}">
      <dsp:nvSpPr>
        <dsp:cNvPr id="0" name=""/>
        <dsp:cNvSpPr/>
      </dsp:nvSpPr>
      <dsp:spPr>
        <a:xfrm>
          <a:off x="1852785" y="934970"/>
          <a:ext cx="1302723" cy="682930"/>
        </a:xfrm>
        <a:custGeom>
          <a:avLst/>
          <a:gdLst/>
          <a:ahLst/>
          <a:cxnLst/>
          <a:rect l="0" t="0" r="0" b="0"/>
          <a:pathLst>
            <a:path>
              <a:moveTo>
                <a:pt x="0" y="0"/>
              </a:moveTo>
              <a:lnTo>
                <a:pt x="0" y="682930"/>
              </a:lnTo>
              <a:lnTo>
                <a:pt x="1302723" y="68293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E194F-104A-4092-9E40-D7247B4F244E}">
      <dsp:nvSpPr>
        <dsp:cNvPr id="0" name=""/>
        <dsp:cNvSpPr/>
      </dsp:nvSpPr>
      <dsp:spPr>
        <a:xfrm>
          <a:off x="1852785" y="934970"/>
          <a:ext cx="731357" cy="205636"/>
        </a:xfrm>
        <a:custGeom>
          <a:avLst/>
          <a:gdLst/>
          <a:ahLst/>
          <a:cxnLst/>
          <a:rect l="0" t="0" r="0" b="0"/>
          <a:pathLst>
            <a:path>
              <a:moveTo>
                <a:pt x="0" y="0"/>
              </a:moveTo>
              <a:lnTo>
                <a:pt x="0" y="205636"/>
              </a:lnTo>
              <a:lnTo>
                <a:pt x="731357" y="20563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E22A7A-A66C-4A9E-BE06-3A33B977785E}">
      <dsp:nvSpPr>
        <dsp:cNvPr id="0" name=""/>
        <dsp:cNvSpPr/>
      </dsp:nvSpPr>
      <dsp:spPr>
        <a:xfrm>
          <a:off x="1852785" y="557020"/>
          <a:ext cx="1597375" cy="229798"/>
        </a:xfrm>
        <a:custGeom>
          <a:avLst/>
          <a:gdLst/>
          <a:ahLst/>
          <a:cxnLst/>
          <a:rect l="0" t="0" r="0" b="0"/>
          <a:pathLst>
            <a:path>
              <a:moveTo>
                <a:pt x="1597375" y="0"/>
              </a:moveTo>
              <a:lnTo>
                <a:pt x="1597375" y="156288"/>
              </a:lnTo>
              <a:lnTo>
                <a:pt x="0" y="156288"/>
              </a:lnTo>
              <a:lnTo>
                <a:pt x="0" y="22979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D3879E-E499-446D-A878-88B4A1ABAE46}">
      <dsp:nvSpPr>
        <dsp:cNvPr id="0" name=""/>
        <dsp:cNvSpPr/>
      </dsp:nvSpPr>
      <dsp:spPr>
        <a:xfrm>
          <a:off x="3122733" y="1489"/>
          <a:ext cx="654853" cy="55553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0EC8D2-930C-4335-BD43-E87329E8E007}">
      <dsp:nvSpPr>
        <dsp:cNvPr id="0" name=""/>
        <dsp:cNvSpPr/>
      </dsp:nvSpPr>
      <dsp:spPr>
        <a:xfrm>
          <a:off x="3122733" y="1489"/>
          <a:ext cx="654853" cy="55553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DA5FA5-37D8-4F4F-A40D-6FC40C1EFF42}">
      <dsp:nvSpPr>
        <dsp:cNvPr id="0" name=""/>
        <dsp:cNvSpPr/>
      </dsp:nvSpPr>
      <dsp:spPr>
        <a:xfrm>
          <a:off x="2795306" y="101485"/>
          <a:ext cx="1309707" cy="35553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s-ES" sz="1800" kern="1200">
              <a:solidFill>
                <a:schemeClr val="tx1"/>
              </a:solidFill>
            </a:rPr>
            <a:t>Rating</a:t>
          </a:r>
          <a:endParaRPr lang="en-US" sz="1800" kern="1200" dirty="0">
            <a:solidFill>
              <a:schemeClr val="tx1"/>
            </a:solidFill>
          </a:endParaRPr>
        </a:p>
      </dsp:txBody>
      <dsp:txXfrm>
        <a:off x="2795306" y="101485"/>
        <a:ext cx="1309707" cy="355539"/>
      </dsp:txXfrm>
    </dsp:sp>
    <dsp:sp modelId="{B02B005D-CDE7-44C4-BAC7-1296D365B250}">
      <dsp:nvSpPr>
        <dsp:cNvPr id="0" name=""/>
        <dsp:cNvSpPr/>
      </dsp:nvSpPr>
      <dsp:spPr>
        <a:xfrm>
          <a:off x="1281735" y="786819"/>
          <a:ext cx="1142100" cy="148151"/>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A2FB-9CA0-428C-9FDE-7F2C781E0C76}">
      <dsp:nvSpPr>
        <dsp:cNvPr id="0" name=""/>
        <dsp:cNvSpPr/>
      </dsp:nvSpPr>
      <dsp:spPr>
        <a:xfrm>
          <a:off x="1281735" y="786819"/>
          <a:ext cx="1142100" cy="148151"/>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9FA0BB6-FD9E-40FF-B891-1562810627E2}">
      <dsp:nvSpPr>
        <dsp:cNvPr id="0" name=""/>
        <dsp:cNvSpPr/>
      </dsp:nvSpPr>
      <dsp:spPr>
        <a:xfrm>
          <a:off x="710684" y="813486"/>
          <a:ext cx="2284200" cy="9481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noProof="0" dirty="0">
              <a:solidFill>
                <a:schemeClr val="tx1"/>
              </a:solidFill>
            </a:rPr>
            <a:t>Quantitative</a:t>
          </a:r>
          <a:br>
            <a:rPr lang="en-GB" sz="1400" kern="1200" noProof="0" dirty="0">
              <a:solidFill>
                <a:schemeClr val="tx1"/>
              </a:solidFill>
            </a:rPr>
          </a:br>
          <a:r>
            <a:rPr lang="en-GB" sz="1400" kern="1200" noProof="0" dirty="0">
              <a:solidFill>
                <a:schemeClr val="tx1"/>
              </a:solidFill>
            </a:rPr>
            <a:t>Ratios</a:t>
          </a:r>
        </a:p>
      </dsp:txBody>
      <dsp:txXfrm>
        <a:off x="710684" y="813486"/>
        <a:ext cx="2284200" cy="94816"/>
      </dsp:txXfrm>
    </dsp:sp>
    <dsp:sp modelId="{C569A2B2-D5FB-40BB-A2B3-9CD103DBEA7F}">
      <dsp:nvSpPr>
        <dsp:cNvPr id="0" name=""/>
        <dsp:cNvSpPr/>
      </dsp:nvSpPr>
      <dsp:spPr>
        <a:xfrm>
          <a:off x="2508904" y="1091996"/>
          <a:ext cx="626979" cy="32564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3AEEF72-D586-44AC-BB7C-9AC865D091F3}">
      <dsp:nvSpPr>
        <dsp:cNvPr id="0" name=""/>
        <dsp:cNvSpPr/>
      </dsp:nvSpPr>
      <dsp:spPr>
        <a:xfrm>
          <a:off x="2508904" y="1091996"/>
          <a:ext cx="626979" cy="32564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F696AB-1A74-4EC7-B626-852BC30A89DF}">
      <dsp:nvSpPr>
        <dsp:cNvPr id="0" name=""/>
        <dsp:cNvSpPr/>
      </dsp:nvSpPr>
      <dsp:spPr>
        <a:xfrm>
          <a:off x="2195415" y="1150612"/>
          <a:ext cx="1253958" cy="20841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Activity</a:t>
          </a:r>
        </a:p>
      </dsp:txBody>
      <dsp:txXfrm>
        <a:off x="2195415" y="1150612"/>
        <a:ext cx="1253958" cy="208411"/>
      </dsp:txXfrm>
    </dsp:sp>
    <dsp:sp modelId="{F9D432B7-0455-4099-A410-A879171D5A6B}">
      <dsp:nvSpPr>
        <dsp:cNvPr id="0" name=""/>
        <dsp:cNvSpPr/>
      </dsp:nvSpPr>
      <dsp:spPr>
        <a:xfrm>
          <a:off x="2969684" y="1586911"/>
          <a:ext cx="1548538" cy="295777"/>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DAD2BB-9040-4AFC-AFE5-33E094978C48}">
      <dsp:nvSpPr>
        <dsp:cNvPr id="0" name=""/>
        <dsp:cNvSpPr/>
      </dsp:nvSpPr>
      <dsp:spPr>
        <a:xfrm>
          <a:off x="2969684" y="1586911"/>
          <a:ext cx="1548538" cy="295777"/>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835B32D-72D3-4E5D-9D6D-68EF9443FDCD}">
      <dsp:nvSpPr>
        <dsp:cNvPr id="0" name=""/>
        <dsp:cNvSpPr/>
      </dsp:nvSpPr>
      <dsp:spPr>
        <a:xfrm>
          <a:off x="2195415" y="1640151"/>
          <a:ext cx="3097076" cy="1892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Liquidity</a:t>
          </a:r>
        </a:p>
      </dsp:txBody>
      <dsp:txXfrm>
        <a:off x="2195415" y="1640151"/>
        <a:ext cx="3097076" cy="189297"/>
      </dsp:txXfrm>
    </dsp:sp>
    <dsp:sp modelId="{50F52F6A-E250-44F7-AA28-C3ED7F17AF5D}">
      <dsp:nvSpPr>
        <dsp:cNvPr id="0" name=""/>
        <dsp:cNvSpPr/>
      </dsp:nvSpPr>
      <dsp:spPr>
        <a:xfrm>
          <a:off x="2546930" y="2029709"/>
          <a:ext cx="703030" cy="42055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9C4E355-5FD2-423B-B1A4-C9E4A8D868A2}">
      <dsp:nvSpPr>
        <dsp:cNvPr id="0" name=""/>
        <dsp:cNvSpPr/>
      </dsp:nvSpPr>
      <dsp:spPr>
        <a:xfrm>
          <a:off x="2546930" y="2029709"/>
          <a:ext cx="703030" cy="42055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D4DBF5-85E6-4C7E-9B30-16E225AB2F1A}">
      <dsp:nvSpPr>
        <dsp:cNvPr id="0" name=""/>
        <dsp:cNvSpPr/>
      </dsp:nvSpPr>
      <dsp:spPr>
        <a:xfrm>
          <a:off x="2195415" y="2105410"/>
          <a:ext cx="1406061" cy="26915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Leverage</a:t>
          </a:r>
        </a:p>
      </dsp:txBody>
      <dsp:txXfrm>
        <a:off x="2195415" y="2105410"/>
        <a:ext cx="1406061" cy="269157"/>
      </dsp:txXfrm>
    </dsp:sp>
    <dsp:sp modelId="{DBBFD097-D055-48DA-9F96-4FF634144F80}">
      <dsp:nvSpPr>
        <dsp:cNvPr id="0" name=""/>
        <dsp:cNvSpPr/>
      </dsp:nvSpPr>
      <dsp:spPr>
        <a:xfrm>
          <a:off x="2655493" y="2597288"/>
          <a:ext cx="920155" cy="44993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A9B730-67F5-4F0B-B35F-C9D691E6A833}">
      <dsp:nvSpPr>
        <dsp:cNvPr id="0" name=""/>
        <dsp:cNvSpPr/>
      </dsp:nvSpPr>
      <dsp:spPr>
        <a:xfrm>
          <a:off x="2655493" y="2597288"/>
          <a:ext cx="920155" cy="44993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91EA69-6C76-4901-9817-5DBC486A98D0}">
      <dsp:nvSpPr>
        <dsp:cNvPr id="0" name=""/>
        <dsp:cNvSpPr/>
      </dsp:nvSpPr>
      <dsp:spPr>
        <a:xfrm>
          <a:off x="2195415" y="2678277"/>
          <a:ext cx="1840310" cy="28795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Profitability </a:t>
          </a:r>
        </a:p>
      </dsp:txBody>
      <dsp:txXfrm>
        <a:off x="2195415" y="2678277"/>
        <a:ext cx="1840310" cy="287958"/>
      </dsp:txXfrm>
    </dsp:sp>
    <dsp:sp modelId="{94987C80-F410-4EAC-BCB7-BE42873A65BF}">
      <dsp:nvSpPr>
        <dsp:cNvPr id="0" name=""/>
        <dsp:cNvSpPr/>
      </dsp:nvSpPr>
      <dsp:spPr>
        <a:xfrm>
          <a:off x="2888496" y="3194244"/>
          <a:ext cx="1513396" cy="37283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605127-290D-41DE-95EA-08DC51ADB3F4}">
      <dsp:nvSpPr>
        <dsp:cNvPr id="0" name=""/>
        <dsp:cNvSpPr/>
      </dsp:nvSpPr>
      <dsp:spPr>
        <a:xfrm>
          <a:off x="2888496" y="3194244"/>
          <a:ext cx="1513396" cy="37283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E684E1-E73F-477A-A53F-D6BDE1E9AFCB}">
      <dsp:nvSpPr>
        <dsp:cNvPr id="0" name=""/>
        <dsp:cNvSpPr/>
      </dsp:nvSpPr>
      <dsp:spPr>
        <a:xfrm>
          <a:off x="2131797" y="3261354"/>
          <a:ext cx="3026793" cy="23861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Capital Structure </a:t>
          </a:r>
        </a:p>
      </dsp:txBody>
      <dsp:txXfrm>
        <a:off x="2131797" y="3261354"/>
        <a:ext cx="3026793" cy="238613"/>
      </dsp:txXfrm>
    </dsp:sp>
    <dsp:sp modelId="{E7CACDFC-2E55-41AD-A5A1-E012B6704AB8}">
      <dsp:nvSpPr>
        <dsp:cNvPr id="0" name=""/>
        <dsp:cNvSpPr/>
      </dsp:nvSpPr>
      <dsp:spPr>
        <a:xfrm>
          <a:off x="2870282" y="3714098"/>
          <a:ext cx="1349735" cy="576246"/>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A537D7-C1C3-4C95-818C-A3160E55D672}">
      <dsp:nvSpPr>
        <dsp:cNvPr id="0" name=""/>
        <dsp:cNvSpPr/>
      </dsp:nvSpPr>
      <dsp:spPr>
        <a:xfrm>
          <a:off x="2870282" y="3714098"/>
          <a:ext cx="1349735" cy="576246"/>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FA1365-CBB6-45CC-BE1E-7106FEADDA8C}">
      <dsp:nvSpPr>
        <dsp:cNvPr id="0" name=""/>
        <dsp:cNvSpPr/>
      </dsp:nvSpPr>
      <dsp:spPr>
        <a:xfrm>
          <a:off x="2195415" y="3817822"/>
          <a:ext cx="2699470" cy="36879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Size Appropriateness </a:t>
          </a:r>
        </a:p>
      </dsp:txBody>
      <dsp:txXfrm>
        <a:off x="2195415" y="3817822"/>
        <a:ext cx="2699470" cy="368797"/>
      </dsp:txXfrm>
    </dsp:sp>
    <dsp:sp modelId="{6548A9F5-0202-46F8-97B8-16D4A480CBBC}">
      <dsp:nvSpPr>
        <dsp:cNvPr id="0" name=""/>
        <dsp:cNvSpPr/>
      </dsp:nvSpPr>
      <dsp:spPr>
        <a:xfrm>
          <a:off x="2709110" y="4446641"/>
          <a:ext cx="1027389" cy="32742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05BAB9-CD0B-43FD-82C1-F05BB8B38F60}">
      <dsp:nvSpPr>
        <dsp:cNvPr id="0" name=""/>
        <dsp:cNvSpPr/>
      </dsp:nvSpPr>
      <dsp:spPr>
        <a:xfrm>
          <a:off x="2709110" y="4446641"/>
          <a:ext cx="1027389" cy="32742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44429C-09C1-47B7-919A-30F4463A962D}">
      <dsp:nvSpPr>
        <dsp:cNvPr id="0" name=""/>
        <dsp:cNvSpPr/>
      </dsp:nvSpPr>
      <dsp:spPr>
        <a:xfrm>
          <a:off x="2195415" y="4505577"/>
          <a:ext cx="2054778" cy="20955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Grow Ratios</a:t>
          </a:r>
        </a:p>
      </dsp:txBody>
      <dsp:txXfrm>
        <a:off x="2195415" y="4505577"/>
        <a:ext cx="2054778" cy="209552"/>
      </dsp:txXfrm>
    </dsp:sp>
    <dsp:sp modelId="{0567B948-69CD-428D-A908-AFE0D603C5EF}">
      <dsp:nvSpPr>
        <dsp:cNvPr id="0" name=""/>
        <dsp:cNvSpPr/>
      </dsp:nvSpPr>
      <dsp:spPr>
        <a:xfrm>
          <a:off x="4691016" y="737376"/>
          <a:ext cx="1172008" cy="268742"/>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A3E0AB-F5B1-4FFC-812D-0DE4CE71BAAB}">
      <dsp:nvSpPr>
        <dsp:cNvPr id="0" name=""/>
        <dsp:cNvSpPr/>
      </dsp:nvSpPr>
      <dsp:spPr>
        <a:xfrm>
          <a:off x="4691016" y="737376"/>
          <a:ext cx="1172008" cy="268742"/>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8274F7-6ACB-4860-A413-04D92072E522}">
      <dsp:nvSpPr>
        <dsp:cNvPr id="0" name=""/>
        <dsp:cNvSpPr/>
      </dsp:nvSpPr>
      <dsp:spPr>
        <a:xfrm>
          <a:off x="4105011" y="785750"/>
          <a:ext cx="2344016" cy="171995"/>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GB" sz="1400" kern="1200" noProof="0" dirty="0">
              <a:solidFill>
                <a:schemeClr val="tx1"/>
              </a:solidFill>
            </a:rPr>
            <a:t>Qualitative Overlay</a:t>
          </a:r>
        </a:p>
      </dsp:txBody>
      <dsp:txXfrm>
        <a:off x="4105011" y="785750"/>
        <a:ext cx="2344016" cy="171995"/>
      </dsp:txXfrm>
    </dsp:sp>
    <dsp:sp modelId="{0A7A1125-191B-4941-882A-82479D919D36}">
      <dsp:nvSpPr>
        <dsp:cNvPr id="0" name=""/>
        <dsp:cNvSpPr/>
      </dsp:nvSpPr>
      <dsp:spPr>
        <a:xfrm>
          <a:off x="6821492" y="1153139"/>
          <a:ext cx="2904525" cy="52785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D998AA-9763-47D8-8C08-D6C79B4E54AB}">
      <dsp:nvSpPr>
        <dsp:cNvPr id="0" name=""/>
        <dsp:cNvSpPr/>
      </dsp:nvSpPr>
      <dsp:spPr>
        <a:xfrm>
          <a:off x="6821492" y="1153139"/>
          <a:ext cx="2904525" cy="52785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504434-332D-4B18-84B1-EB0251091D9C}">
      <dsp:nvSpPr>
        <dsp:cNvPr id="0" name=""/>
        <dsp:cNvSpPr/>
      </dsp:nvSpPr>
      <dsp:spPr>
        <a:xfrm>
          <a:off x="5369229" y="1248153"/>
          <a:ext cx="5809050" cy="33782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1.	Product Demand / Market </a:t>
          </a:r>
        </a:p>
      </dsp:txBody>
      <dsp:txXfrm>
        <a:off x="5369229" y="1248153"/>
        <a:ext cx="5809050" cy="337827"/>
      </dsp:txXfrm>
    </dsp:sp>
    <dsp:sp modelId="{3E5865F3-2D57-47E1-BD4C-E6C2B105DF09}">
      <dsp:nvSpPr>
        <dsp:cNvPr id="0" name=""/>
        <dsp:cNvSpPr/>
      </dsp:nvSpPr>
      <dsp:spPr>
        <a:xfrm>
          <a:off x="6974301" y="1828016"/>
          <a:ext cx="3210142" cy="95688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69001A-3C72-483C-9803-1C8BE46316ED}">
      <dsp:nvSpPr>
        <dsp:cNvPr id="0" name=""/>
        <dsp:cNvSpPr/>
      </dsp:nvSpPr>
      <dsp:spPr>
        <a:xfrm>
          <a:off x="6974301" y="1828016"/>
          <a:ext cx="3210142" cy="95688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A350E0-D695-49B4-9DDF-5182FDE0DEA6}">
      <dsp:nvSpPr>
        <dsp:cNvPr id="0" name=""/>
        <dsp:cNvSpPr/>
      </dsp:nvSpPr>
      <dsp:spPr>
        <a:xfrm>
          <a:off x="5369229" y="2000256"/>
          <a:ext cx="6420284" cy="61240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2.	Shareholders / Management </a:t>
          </a:r>
        </a:p>
      </dsp:txBody>
      <dsp:txXfrm>
        <a:off x="5369229" y="2000256"/>
        <a:ext cx="6420284" cy="612409"/>
      </dsp:txXfrm>
    </dsp:sp>
    <dsp:sp modelId="{5ABED86F-708F-49A6-9E95-15F4B42D0F79}">
      <dsp:nvSpPr>
        <dsp:cNvPr id="0" name=""/>
        <dsp:cNvSpPr/>
      </dsp:nvSpPr>
      <dsp:spPr>
        <a:xfrm>
          <a:off x="6622108" y="2931926"/>
          <a:ext cx="2505756" cy="911985"/>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29A865-6E21-413B-9632-0880549E17AA}">
      <dsp:nvSpPr>
        <dsp:cNvPr id="0" name=""/>
        <dsp:cNvSpPr/>
      </dsp:nvSpPr>
      <dsp:spPr>
        <a:xfrm>
          <a:off x="6622108" y="2931926"/>
          <a:ext cx="2505756" cy="911985"/>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DC316B-1CFD-4F4A-A4C2-52DED1E82733}">
      <dsp:nvSpPr>
        <dsp:cNvPr id="0" name=""/>
        <dsp:cNvSpPr/>
      </dsp:nvSpPr>
      <dsp:spPr>
        <a:xfrm>
          <a:off x="5369229" y="3096083"/>
          <a:ext cx="5011513" cy="58367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3.	Access to Credit </a:t>
          </a:r>
        </a:p>
      </dsp:txBody>
      <dsp:txXfrm>
        <a:off x="5369229" y="3096083"/>
        <a:ext cx="5011513" cy="583670"/>
      </dsp:txXfrm>
    </dsp:sp>
    <dsp:sp modelId="{2806B75E-9EEB-4E76-99E7-706D074CFF93}">
      <dsp:nvSpPr>
        <dsp:cNvPr id="0" name=""/>
        <dsp:cNvSpPr/>
      </dsp:nvSpPr>
      <dsp:spPr>
        <a:xfrm>
          <a:off x="5896215" y="3991173"/>
          <a:ext cx="1053972" cy="349460"/>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4154A7-8125-40A8-A1C1-3DAFF4F8C535}">
      <dsp:nvSpPr>
        <dsp:cNvPr id="0" name=""/>
        <dsp:cNvSpPr/>
      </dsp:nvSpPr>
      <dsp:spPr>
        <a:xfrm>
          <a:off x="5896215" y="3991173"/>
          <a:ext cx="1053972" cy="349460"/>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406F63-0594-4962-9F7F-41AAEF4B5F2B}">
      <dsp:nvSpPr>
        <dsp:cNvPr id="0" name=""/>
        <dsp:cNvSpPr/>
      </dsp:nvSpPr>
      <dsp:spPr>
        <a:xfrm>
          <a:off x="5369229" y="4054075"/>
          <a:ext cx="2107944" cy="22365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4.	Profits</a:t>
          </a:r>
        </a:p>
      </dsp:txBody>
      <dsp:txXfrm>
        <a:off x="5369229" y="4054075"/>
        <a:ext cx="2107944" cy="223654"/>
      </dsp:txXfrm>
    </dsp:sp>
    <dsp:sp modelId="{35C5F8AD-6FF8-4C45-AABB-6EB64A476FA2}">
      <dsp:nvSpPr>
        <dsp:cNvPr id="0" name=""/>
        <dsp:cNvSpPr/>
      </dsp:nvSpPr>
      <dsp:spPr>
        <a:xfrm>
          <a:off x="7009139" y="4487654"/>
          <a:ext cx="3279819" cy="882973"/>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DC7C67-3557-4674-9418-F3698D305EE8}">
      <dsp:nvSpPr>
        <dsp:cNvPr id="0" name=""/>
        <dsp:cNvSpPr/>
      </dsp:nvSpPr>
      <dsp:spPr>
        <a:xfrm>
          <a:off x="7009139" y="4487654"/>
          <a:ext cx="3279819" cy="882973"/>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E1548BB-EC86-485D-9284-4E34691A5B5D}">
      <dsp:nvSpPr>
        <dsp:cNvPr id="0" name=""/>
        <dsp:cNvSpPr/>
      </dsp:nvSpPr>
      <dsp:spPr>
        <a:xfrm>
          <a:off x="5369229" y="4646589"/>
          <a:ext cx="6559639" cy="565102"/>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5.	Generation of Resources </a:t>
          </a:r>
        </a:p>
      </dsp:txBody>
      <dsp:txXfrm>
        <a:off x="5369229" y="4646589"/>
        <a:ext cx="6559639" cy="565102"/>
      </dsp:txXfrm>
    </dsp:sp>
    <dsp:sp modelId="{E902737A-003E-4026-B105-8E6E494A6172}">
      <dsp:nvSpPr>
        <dsp:cNvPr id="0" name=""/>
        <dsp:cNvSpPr/>
      </dsp:nvSpPr>
      <dsp:spPr>
        <a:xfrm>
          <a:off x="6070104" y="5517647"/>
          <a:ext cx="1401748" cy="430248"/>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25AB6E-2B9D-4ABD-BF48-71B324D35890}">
      <dsp:nvSpPr>
        <dsp:cNvPr id="0" name=""/>
        <dsp:cNvSpPr/>
      </dsp:nvSpPr>
      <dsp:spPr>
        <a:xfrm>
          <a:off x="6070104" y="5517647"/>
          <a:ext cx="1401748" cy="430248"/>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9C38F3-E18E-4FE4-8DEE-909322E5FFE5}">
      <dsp:nvSpPr>
        <dsp:cNvPr id="0" name=""/>
        <dsp:cNvSpPr/>
      </dsp:nvSpPr>
      <dsp:spPr>
        <a:xfrm>
          <a:off x="5369229" y="5595092"/>
          <a:ext cx="2803497" cy="27535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Area 6.	Solvency</a:t>
          </a:r>
        </a:p>
      </dsp:txBody>
      <dsp:txXfrm>
        <a:off x="5369229" y="5595092"/>
        <a:ext cx="2803497" cy="2753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0EE4C5-03FC-46FF-AB78-195A401C8BF2}">
      <dsp:nvSpPr>
        <dsp:cNvPr id="0" name=""/>
        <dsp:cNvSpPr/>
      </dsp:nvSpPr>
      <dsp:spPr>
        <a:xfrm>
          <a:off x="0" y="773"/>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271485-6A12-4BA3-A564-17A0C56CCA8F}">
      <dsp:nvSpPr>
        <dsp:cNvPr id="0" name=""/>
        <dsp:cNvSpPr/>
      </dsp:nvSpPr>
      <dsp:spPr>
        <a:xfrm>
          <a:off x="0" y="773"/>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dirty="0"/>
            <a:t>ESG Rating </a:t>
          </a:r>
          <a:r>
            <a:rPr lang="en-GB" sz="2500" b="1" kern="1200" dirty="0">
              <a:solidFill>
                <a:schemeClr val="accent2">
                  <a:lumMod val="50000"/>
                </a:schemeClr>
              </a:solidFill>
              <a:highlight>
                <a:srgbClr val="FFFF00"/>
              </a:highlight>
            </a:rPr>
            <a:t>Conclusions</a:t>
          </a:r>
          <a:endParaRPr lang="en-US" sz="2500" kern="1200" dirty="0">
            <a:solidFill>
              <a:schemeClr val="accent2">
                <a:lumMod val="50000"/>
              </a:schemeClr>
            </a:solidFill>
            <a:highlight>
              <a:srgbClr val="FFFF00"/>
            </a:highlight>
          </a:endParaRPr>
        </a:p>
      </dsp:txBody>
      <dsp:txXfrm>
        <a:off x="0" y="773"/>
        <a:ext cx="2721914" cy="1266527"/>
      </dsp:txXfrm>
    </dsp:sp>
    <dsp:sp modelId="{B7916F9A-5E2B-42FD-AA6E-6C7D0E86080D}">
      <dsp:nvSpPr>
        <dsp:cNvPr id="0" name=""/>
        <dsp:cNvSpPr/>
      </dsp:nvSpPr>
      <dsp:spPr>
        <a:xfrm>
          <a:off x="0" y="1267300"/>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65C329-4088-48DA-A3A6-BE1755C0859A}">
      <dsp:nvSpPr>
        <dsp:cNvPr id="0" name=""/>
        <dsp:cNvSpPr/>
      </dsp:nvSpPr>
      <dsp:spPr>
        <a:xfrm>
          <a:off x="0" y="1267300"/>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Unsupervised &amp; Expert Models</a:t>
          </a:r>
          <a:endParaRPr lang="en-US" sz="2500" kern="1200"/>
        </a:p>
      </dsp:txBody>
      <dsp:txXfrm>
        <a:off x="0" y="1267300"/>
        <a:ext cx="2721914" cy="1266527"/>
      </dsp:txXfrm>
    </dsp:sp>
    <dsp:sp modelId="{2BA8FE98-EBC3-4BC0-83BB-1DE2922B7186}">
      <dsp:nvSpPr>
        <dsp:cNvPr id="0" name=""/>
        <dsp:cNvSpPr/>
      </dsp:nvSpPr>
      <dsp:spPr>
        <a:xfrm>
          <a:off x="2926058" y="1296737"/>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ESG Rating can be unsupervised using PCA (Principal Component Analysis).</a:t>
          </a:r>
          <a:endParaRPr lang="en-US" sz="1800" kern="1200"/>
        </a:p>
      </dsp:txBody>
      <dsp:txXfrm>
        <a:off x="2926058" y="1296737"/>
        <a:ext cx="10683514" cy="588737"/>
      </dsp:txXfrm>
    </dsp:sp>
    <dsp:sp modelId="{9257C518-AAA6-4F66-869B-4ACB443F779F}">
      <dsp:nvSpPr>
        <dsp:cNvPr id="0" name=""/>
        <dsp:cNvSpPr/>
      </dsp:nvSpPr>
      <dsp:spPr>
        <a:xfrm>
          <a:off x="2721914" y="1885474"/>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DD2B409-AA7F-46AD-9AB9-959F3B9CF6CD}">
      <dsp:nvSpPr>
        <dsp:cNvPr id="0" name=""/>
        <dsp:cNvSpPr/>
      </dsp:nvSpPr>
      <dsp:spPr>
        <a:xfrm>
          <a:off x="2926058" y="1914911"/>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Alternatively, Expert Model using AHP (Analytic Hierarchy Process).</a:t>
          </a:r>
          <a:endParaRPr lang="en-US" sz="1800" kern="1200"/>
        </a:p>
      </dsp:txBody>
      <dsp:txXfrm>
        <a:off x="2926058" y="1914911"/>
        <a:ext cx="10683514" cy="588737"/>
      </dsp:txXfrm>
    </dsp:sp>
    <dsp:sp modelId="{605D0741-0424-483E-A4A7-22AC525A158A}">
      <dsp:nvSpPr>
        <dsp:cNvPr id="0" name=""/>
        <dsp:cNvSpPr/>
      </dsp:nvSpPr>
      <dsp:spPr>
        <a:xfrm>
          <a:off x="2721914" y="2503648"/>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5B3829-F628-4D0B-B0C0-2E1D17AD73B1}">
      <dsp:nvSpPr>
        <dsp:cNvPr id="0" name=""/>
        <dsp:cNvSpPr/>
      </dsp:nvSpPr>
      <dsp:spPr>
        <a:xfrm>
          <a:off x="0" y="2533827"/>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4AC7AC-1FB7-4A8A-B9DF-E33DE6BE0047}">
      <dsp:nvSpPr>
        <dsp:cNvPr id="0" name=""/>
        <dsp:cNvSpPr/>
      </dsp:nvSpPr>
      <dsp:spPr>
        <a:xfrm>
          <a:off x="0" y="2533827"/>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Sector Impact</a:t>
          </a:r>
          <a:endParaRPr lang="en-US" sz="2500" kern="1200"/>
        </a:p>
      </dsp:txBody>
      <dsp:txXfrm>
        <a:off x="0" y="2533827"/>
        <a:ext cx="2721914" cy="1266527"/>
      </dsp:txXfrm>
    </dsp:sp>
    <dsp:sp modelId="{F133BF9A-4DE0-4AEF-B975-38DF39D68B66}">
      <dsp:nvSpPr>
        <dsp:cNvPr id="0" name=""/>
        <dsp:cNvSpPr/>
      </dsp:nvSpPr>
      <dsp:spPr>
        <a:xfrm>
          <a:off x="2926058" y="2563264"/>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ESG Rating is affected by sector.</a:t>
          </a:r>
          <a:endParaRPr lang="en-US" sz="1800" kern="1200" dirty="0"/>
        </a:p>
      </dsp:txBody>
      <dsp:txXfrm>
        <a:off x="2926058" y="2563264"/>
        <a:ext cx="10683514" cy="588737"/>
      </dsp:txXfrm>
    </dsp:sp>
    <dsp:sp modelId="{40927860-699D-4639-A0BF-41BFC4B5FC33}">
      <dsp:nvSpPr>
        <dsp:cNvPr id="0" name=""/>
        <dsp:cNvSpPr/>
      </dsp:nvSpPr>
      <dsp:spPr>
        <a:xfrm>
          <a:off x="2721914" y="3152001"/>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11DB34-2CFC-40A3-86A9-44116EB5DB97}">
      <dsp:nvSpPr>
        <dsp:cNvPr id="0" name=""/>
        <dsp:cNvSpPr/>
      </dsp:nvSpPr>
      <dsp:spPr>
        <a:xfrm>
          <a:off x="2926058" y="3181438"/>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Should be "de-sectorized" (similar to Damodaran unlevered beta).</a:t>
          </a:r>
          <a:endParaRPr lang="en-US" sz="1800" kern="1200" dirty="0"/>
        </a:p>
      </dsp:txBody>
      <dsp:txXfrm>
        <a:off x="2926058" y="3181438"/>
        <a:ext cx="10683514" cy="588737"/>
      </dsp:txXfrm>
    </dsp:sp>
    <dsp:sp modelId="{9C594F97-F5FC-4F9F-BA76-C240946DDC6E}">
      <dsp:nvSpPr>
        <dsp:cNvPr id="0" name=""/>
        <dsp:cNvSpPr/>
      </dsp:nvSpPr>
      <dsp:spPr>
        <a:xfrm>
          <a:off x="2721914" y="3770175"/>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D58573-E041-46F4-BA93-6A58247DB8FE}">
      <dsp:nvSpPr>
        <dsp:cNvPr id="0" name=""/>
        <dsp:cNvSpPr/>
      </dsp:nvSpPr>
      <dsp:spPr>
        <a:xfrm>
          <a:off x="0" y="3800354"/>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FFC73B-15F5-4BFD-B084-24EC7202529E}">
      <dsp:nvSpPr>
        <dsp:cNvPr id="0" name=""/>
        <dsp:cNvSpPr/>
      </dsp:nvSpPr>
      <dsp:spPr>
        <a:xfrm>
          <a:off x="0" y="3800354"/>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Credit &amp; Management Decisions</a:t>
          </a:r>
          <a:endParaRPr lang="en-US" sz="2500" kern="1200"/>
        </a:p>
      </dsp:txBody>
      <dsp:txXfrm>
        <a:off x="0" y="3800354"/>
        <a:ext cx="2721914" cy="1266527"/>
      </dsp:txXfrm>
    </dsp:sp>
    <dsp:sp modelId="{CBA4D585-2D71-4CF3-964B-2C41002740A1}">
      <dsp:nvSpPr>
        <dsp:cNvPr id="0" name=""/>
        <dsp:cNvSpPr/>
      </dsp:nvSpPr>
      <dsp:spPr>
        <a:xfrm>
          <a:off x="2926058" y="3829791"/>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ESG Rating should not be used alone for credit or management decisions.</a:t>
          </a:r>
          <a:endParaRPr lang="en-US" sz="1800" kern="1200" dirty="0"/>
        </a:p>
      </dsp:txBody>
      <dsp:txXfrm>
        <a:off x="2926058" y="3829791"/>
        <a:ext cx="10683514" cy="588737"/>
      </dsp:txXfrm>
    </dsp:sp>
    <dsp:sp modelId="{ECAE8933-5619-49EB-9B31-A5925632DA44}">
      <dsp:nvSpPr>
        <dsp:cNvPr id="0" name=""/>
        <dsp:cNvSpPr/>
      </dsp:nvSpPr>
      <dsp:spPr>
        <a:xfrm>
          <a:off x="2721914" y="4418528"/>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A7CD578-2BB2-48BC-93B4-3720FD4E2B6D}">
      <dsp:nvSpPr>
        <dsp:cNvPr id="0" name=""/>
        <dsp:cNvSpPr/>
      </dsp:nvSpPr>
      <dsp:spPr>
        <a:xfrm>
          <a:off x="2926058" y="4447965"/>
          <a:ext cx="10683514" cy="5887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Use ESG Ratings to increase/decrease traditional supervised credit ratings.</a:t>
          </a:r>
          <a:endParaRPr lang="en-US" sz="1800" kern="1200"/>
        </a:p>
      </dsp:txBody>
      <dsp:txXfrm>
        <a:off x="2926058" y="4447965"/>
        <a:ext cx="10683514" cy="588737"/>
      </dsp:txXfrm>
    </dsp:sp>
    <dsp:sp modelId="{B05C1905-2E28-4330-96E6-0CBE4B57B67E}">
      <dsp:nvSpPr>
        <dsp:cNvPr id="0" name=""/>
        <dsp:cNvSpPr/>
      </dsp:nvSpPr>
      <dsp:spPr>
        <a:xfrm>
          <a:off x="2721914" y="5036702"/>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6B8215-905A-4E08-9965-00B453D05854}">
      <dsp:nvSpPr>
        <dsp:cNvPr id="0" name=""/>
        <dsp:cNvSpPr/>
      </dsp:nvSpPr>
      <dsp:spPr>
        <a:xfrm>
          <a:off x="0" y="5066881"/>
          <a:ext cx="1360957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17EFCF-53F8-40EB-978F-C4167C0F7ECF}">
      <dsp:nvSpPr>
        <dsp:cNvPr id="0" name=""/>
        <dsp:cNvSpPr/>
      </dsp:nvSpPr>
      <dsp:spPr>
        <a:xfrm>
          <a:off x="0" y="5066881"/>
          <a:ext cx="2721914" cy="12665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GB" sz="2500" b="1" kern="1200"/>
            <a:t>Investment Costs</a:t>
          </a:r>
          <a:endParaRPr lang="en-US" sz="2500" kern="1200"/>
        </a:p>
      </dsp:txBody>
      <dsp:txXfrm>
        <a:off x="0" y="5066881"/>
        <a:ext cx="2721914" cy="1266527"/>
      </dsp:txXfrm>
    </dsp:sp>
    <dsp:sp modelId="{153A4C07-A306-4868-A153-CD2867BB165F}">
      <dsp:nvSpPr>
        <dsp:cNvPr id="0" name=""/>
        <dsp:cNvSpPr/>
      </dsp:nvSpPr>
      <dsp:spPr>
        <a:xfrm>
          <a:off x="2926058" y="5086671"/>
          <a:ext cx="10683514" cy="3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ESG Rating can improve overall credit rating.</a:t>
          </a:r>
          <a:endParaRPr lang="en-US" sz="1800" kern="1200"/>
        </a:p>
      </dsp:txBody>
      <dsp:txXfrm>
        <a:off x="2926058" y="5086671"/>
        <a:ext cx="10683514" cy="395789"/>
      </dsp:txXfrm>
    </dsp:sp>
    <dsp:sp modelId="{5EEB87BB-CABF-4846-9129-F630A21E1468}">
      <dsp:nvSpPr>
        <dsp:cNvPr id="0" name=""/>
        <dsp:cNvSpPr/>
      </dsp:nvSpPr>
      <dsp:spPr>
        <a:xfrm>
          <a:off x="2721914" y="5482460"/>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F1A5AB8-30D9-4CD0-ABE8-0C2DAEF1C2DF}">
      <dsp:nvSpPr>
        <dsp:cNvPr id="0" name=""/>
        <dsp:cNvSpPr/>
      </dsp:nvSpPr>
      <dsp:spPr>
        <a:xfrm>
          <a:off x="2926058" y="5502250"/>
          <a:ext cx="10683514" cy="3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High investment costs involved.</a:t>
          </a:r>
          <a:endParaRPr lang="en-US" sz="1800" kern="1200"/>
        </a:p>
      </dsp:txBody>
      <dsp:txXfrm>
        <a:off x="2926058" y="5502250"/>
        <a:ext cx="10683514" cy="395789"/>
      </dsp:txXfrm>
    </dsp:sp>
    <dsp:sp modelId="{D6477AA3-CD1C-4088-90B8-05C101DE738A}">
      <dsp:nvSpPr>
        <dsp:cNvPr id="0" name=""/>
        <dsp:cNvSpPr/>
      </dsp:nvSpPr>
      <dsp:spPr>
        <a:xfrm>
          <a:off x="2721914" y="5898040"/>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43F245-2FC9-4551-9420-CD354ECBB067}">
      <dsp:nvSpPr>
        <dsp:cNvPr id="0" name=""/>
        <dsp:cNvSpPr/>
      </dsp:nvSpPr>
      <dsp:spPr>
        <a:xfrm>
          <a:off x="2926058" y="5917829"/>
          <a:ext cx="10683514" cy="395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a:t>Investments should make sense or have government support (transitional finance).</a:t>
          </a:r>
          <a:endParaRPr lang="en-US" sz="1800" kern="1200"/>
        </a:p>
      </dsp:txBody>
      <dsp:txXfrm>
        <a:off x="2926058" y="5917829"/>
        <a:ext cx="10683514" cy="395789"/>
      </dsp:txXfrm>
    </dsp:sp>
    <dsp:sp modelId="{2B63161C-680B-47D3-B793-EE6038E4C121}">
      <dsp:nvSpPr>
        <dsp:cNvPr id="0" name=""/>
        <dsp:cNvSpPr/>
      </dsp:nvSpPr>
      <dsp:spPr>
        <a:xfrm>
          <a:off x="2721914" y="6313619"/>
          <a:ext cx="10887658"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4557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692811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0953245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301659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162675-3609-2137-8651-17345CB2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A43BAB-6C42-B503-FB0B-7BF06D2FD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EA181-006D-7DD3-368F-FE1D3CFA1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1414CA-6FE0-0332-5AF2-05AD029EC4B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23340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Marcador de imagen de diapositiva 1"/>
          <p:cNvSpPr>
            <a:spLocks noGrp="1" noRot="1" noChangeAspect="1" noTextEdit="1"/>
          </p:cNvSpPr>
          <p:nvPr>
            <p:ph type="sldImg"/>
          </p:nvPr>
        </p:nvSpPr>
        <p:spPr>
          <a:ln/>
        </p:spPr>
      </p:sp>
      <p:sp>
        <p:nvSpPr>
          <p:cNvPr id="24579"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a:latin typeface="Arial" panose="020B0604020202020204" pitchFamily="34" charset="0"/>
            </a:endParaRPr>
          </a:p>
        </p:txBody>
      </p:sp>
      <p:sp>
        <p:nvSpPr>
          <p:cNvPr id="24580"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defRPr sz="1200">
                <a:solidFill>
                  <a:schemeClr val="tx1"/>
                </a:solidFill>
                <a:latin typeface="Arial" panose="020B0604020202020204" pitchFamily="34" charset="0"/>
              </a:defRPr>
            </a:lvl1pPr>
            <a:lvl2pPr marL="741363" indent="-284163" defTabSz="909638">
              <a:defRPr sz="1200">
                <a:solidFill>
                  <a:schemeClr val="tx1"/>
                </a:solidFill>
                <a:latin typeface="Arial" panose="020B0604020202020204" pitchFamily="34" charset="0"/>
              </a:defRPr>
            </a:lvl2pPr>
            <a:lvl3pPr marL="1141413" indent="-227013" defTabSz="909638">
              <a:defRPr sz="1200">
                <a:solidFill>
                  <a:schemeClr val="tx1"/>
                </a:solidFill>
                <a:latin typeface="Arial" panose="020B0604020202020204" pitchFamily="34" charset="0"/>
              </a:defRPr>
            </a:lvl3pPr>
            <a:lvl4pPr marL="1598613" indent="-227013" defTabSz="909638">
              <a:defRPr sz="1200">
                <a:solidFill>
                  <a:schemeClr val="tx1"/>
                </a:solidFill>
                <a:latin typeface="Arial" panose="020B0604020202020204" pitchFamily="34" charset="0"/>
              </a:defRPr>
            </a:lvl4pPr>
            <a:lvl5pPr marL="2055813" indent="-227013" defTabSz="909638">
              <a:defRPr sz="1200">
                <a:solidFill>
                  <a:schemeClr val="tx1"/>
                </a:solidFill>
                <a:latin typeface="Arial" panose="020B0604020202020204" pitchFamily="34" charset="0"/>
              </a:defRPr>
            </a:lvl5pPr>
            <a:lvl6pPr marL="2513013" indent="-227013" defTabSz="909638" eaLnBrk="0" fontAlgn="base" hangingPunct="0">
              <a:spcBef>
                <a:spcPct val="0"/>
              </a:spcBef>
              <a:spcAft>
                <a:spcPct val="0"/>
              </a:spcAft>
              <a:defRPr sz="1200">
                <a:solidFill>
                  <a:schemeClr val="tx1"/>
                </a:solidFill>
                <a:latin typeface="Arial" panose="020B0604020202020204" pitchFamily="34" charset="0"/>
              </a:defRPr>
            </a:lvl6pPr>
            <a:lvl7pPr marL="2970213" indent="-227013" defTabSz="909638" eaLnBrk="0" fontAlgn="base" hangingPunct="0">
              <a:spcBef>
                <a:spcPct val="0"/>
              </a:spcBef>
              <a:spcAft>
                <a:spcPct val="0"/>
              </a:spcAft>
              <a:defRPr sz="1200">
                <a:solidFill>
                  <a:schemeClr val="tx1"/>
                </a:solidFill>
                <a:latin typeface="Arial" panose="020B0604020202020204" pitchFamily="34" charset="0"/>
              </a:defRPr>
            </a:lvl7pPr>
            <a:lvl8pPr marL="3427413" indent="-227013" defTabSz="909638" eaLnBrk="0" fontAlgn="base" hangingPunct="0">
              <a:spcBef>
                <a:spcPct val="0"/>
              </a:spcBef>
              <a:spcAft>
                <a:spcPct val="0"/>
              </a:spcAft>
              <a:defRPr sz="1200">
                <a:solidFill>
                  <a:schemeClr val="tx1"/>
                </a:solidFill>
                <a:latin typeface="Arial" panose="020B0604020202020204" pitchFamily="34" charset="0"/>
              </a:defRPr>
            </a:lvl8pPr>
            <a:lvl9pPr marL="3884613" indent="-227013" defTabSz="909638" eaLnBrk="0" fontAlgn="base" hangingPunct="0">
              <a:spcBef>
                <a:spcPct val="0"/>
              </a:spcBef>
              <a:spcAft>
                <a:spcPct val="0"/>
              </a:spcAft>
              <a:defRPr sz="1200">
                <a:solidFill>
                  <a:schemeClr val="tx1"/>
                </a:solidFill>
                <a:latin typeface="Arial" panose="020B0604020202020204" pitchFamily="34" charset="0"/>
              </a:defRPr>
            </a:lvl9pPr>
          </a:lstStyle>
          <a:p>
            <a:fld id="{AC8AE304-E161-413B-83FF-831F1B1A4DF6}" type="slidenum">
              <a:rPr lang="es-ES" altLang="es-ES"/>
              <a:pPr/>
              <a:t>9</a:t>
            </a:fld>
            <a:endParaRPr lang="es-ES" altLang="es-ES"/>
          </a:p>
        </p:txBody>
      </p:sp>
    </p:spTree>
    <p:extLst>
      <p:ext uri="{BB962C8B-B14F-4D97-AF65-F5344CB8AC3E}">
        <p14:creationId xmlns:p14="http://schemas.microsoft.com/office/powerpoint/2010/main" val="3180573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Marcador de imagen de diapositiva 1"/>
          <p:cNvSpPr>
            <a:spLocks noGrp="1" noRot="1" noChangeAspect="1" noTextEdit="1"/>
          </p:cNvSpPr>
          <p:nvPr>
            <p:ph type="sldImg"/>
          </p:nvPr>
        </p:nvSpPr>
        <p:spPr>
          <a:ln/>
        </p:spPr>
      </p:sp>
      <p:sp>
        <p:nvSpPr>
          <p:cNvPr id="26627" name="Marcador de notas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s-ES">
              <a:latin typeface="Arial" panose="020B0604020202020204" pitchFamily="34" charset="0"/>
            </a:endParaRPr>
          </a:p>
        </p:txBody>
      </p:sp>
      <p:sp>
        <p:nvSpPr>
          <p:cNvPr id="26628" name="Marcador de número de diapositiva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defRPr sz="1200">
                <a:solidFill>
                  <a:schemeClr val="tx1"/>
                </a:solidFill>
                <a:latin typeface="Arial" panose="020B0604020202020204" pitchFamily="34" charset="0"/>
              </a:defRPr>
            </a:lvl1pPr>
            <a:lvl2pPr marL="741363" indent="-284163" defTabSz="909638">
              <a:defRPr sz="1200">
                <a:solidFill>
                  <a:schemeClr val="tx1"/>
                </a:solidFill>
                <a:latin typeface="Arial" panose="020B0604020202020204" pitchFamily="34" charset="0"/>
              </a:defRPr>
            </a:lvl2pPr>
            <a:lvl3pPr marL="1141413" indent="-227013" defTabSz="909638">
              <a:defRPr sz="1200">
                <a:solidFill>
                  <a:schemeClr val="tx1"/>
                </a:solidFill>
                <a:latin typeface="Arial" panose="020B0604020202020204" pitchFamily="34" charset="0"/>
              </a:defRPr>
            </a:lvl3pPr>
            <a:lvl4pPr marL="1598613" indent="-227013" defTabSz="909638">
              <a:defRPr sz="1200">
                <a:solidFill>
                  <a:schemeClr val="tx1"/>
                </a:solidFill>
                <a:latin typeface="Arial" panose="020B0604020202020204" pitchFamily="34" charset="0"/>
              </a:defRPr>
            </a:lvl4pPr>
            <a:lvl5pPr marL="2055813" indent="-227013" defTabSz="909638">
              <a:defRPr sz="1200">
                <a:solidFill>
                  <a:schemeClr val="tx1"/>
                </a:solidFill>
                <a:latin typeface="Arial" panose="020B0604020202020204" pitchFamily="34" charset="0"/>
              </a:defRPr>
            </a:lvl5pPr>
            <a:lvl6pPr marL="2513013" indent="-227013" defTabSz="909638" eaLnBrk="0" fontAlgn="base" hangingPunct="0">
              <a:spcBef>
                <a:spcPct val="0"/>
              </a:spcBef>
              <a:spcAft>
                <a:spcPct val="0"/>
              </a:spcAft>
              <a:defRPr sz="1200">
                <a:solidFill>
                  <a:schemeClr val="tx1"/>
                </a:solidFill>
                <a:latin typeface="Arial" panose="020B0604020202020204" pitchFamily="34" charset="0"/>
              </a:defRPr>
            </a:lvl6pPr>
            <a:lvl7pPr marL="2970213" indent="-227013" defTabSz="909638" eaLnBrk="0" fontAlgn="base" hangingPunct="0">
              <a:spcBef>
                <a:spcPct val="0"/>
              </a:spcBef>
              <a:spcAft>
                <a:spcPct val="0"/>
              </a:spcAft>
              <a:defRPr sz="1200">
                <a:solidFill>
                  <a:schemeClr val="tx1"/>
                </a:solidFill>
                <a:latin typeface="Arial" panose="020B0604020202020204" pitchFamily="34" charset="0"/>
              </a:defRPr>
            </a:lvl7pPr>
            <a:lvl8pPr marL="3427413" indent="-227013" defTabSz="909638" eaLnBrk="0" fontAlgn="base" hangingPunct="0">
              <a:spcBef>
                <a:spcPct val="0"/>
              </a:spcBef>
              <a:spcAft>
                <a:spcPct val="0"/>
              </a:spcAft>
              <a:defRPr sz="1200">
                <a:solidFill>
                  <a:schemeClr val="tx1"/>
                </a:solidFill>
                <a:latin typeface="Arial" panose="020B0604020202020204" pitchFamily="34" charset="0"/>
              </a:defRPr>
            </a:lvl8pPr>
            <a:lvl9pPr marL="3884613" indent="-227013" defTabSz="909638" eaLnBrk="0" fontAlgn="base" hangingPunct="0">
              <a:spcBef>
                <a:spcPct val="0"/>
              </a:spcBef>
              <a:spcAft>
                <a:spcPct val="0"/>
              </a:spcAft>
              <a:defRPr sz="1200">
                <a:solidFill>
                  <a:schemeClr val="tx1"/>
                </a:solidFill>
                <a:latin typeface="Arial" panose="020B0604020202020204" pitchFamily="34" charset="0"/>
              </a:defRPr>
            </a:lvl9pPr>
          </a:lstStyle>
          <a:p>
            <a:fld id="{44C2D276-30B6-43F0-9C97-D854E83BC44E}" type="slidenum">
              <a:rPr lang="es-ES" altLang="es-ES"/>
              <a:pPr/>
              <a:t>10</a:t>
            </a:fld>
            <a:endParaRPr lang="es-ES" altLang="es-ES"/>
          </a:p>
        </p:txBody>
      </p:sp>
    </p:spTree>
    <p:extLst>
      <p:ext uri="{BB962C8B-B14F-4D97-AF65-F5344CB8AC3E}">
        <p14:creationId xmlns:p14="http://schemas.microsoft.com/office/powerpoint/2010/main" val="197694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pPr>
              <a:defRPr/>
            </a:pPr>
            <a:fld id="{2873DCAA-93FD-4AFB-ADC2-D318FDEC5E6A}" type="slidenum">
              <a:rPr lang="es-ES" smtClean="0"/>
              <a:pPr>
                <a:defRPr/>
              </a:pPr>
              <a:t>14</a:t>
            </a:fld>
            <a:endParaRPr lang="es-ES"/>
          </a:p>
        </p:txBody>
      </p:sp>
    </p:spTree>
    <p:extLst>
      <p:ext uri="{BB962C8B-B14F-4D97-AF65-F5344CB8AC3E}">
        <p14:creationId xmlns:p14="http://schemas.microsoft.com/office/powerpoint/2010/main" val="2051017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pPr>
              <a:defRPr/>
            </a:pPr>
            <a:fld id="{2873DCAA-93FD-4AFB-ADC2-D318FDEC5E6A}" type="slidenum">
              <a:rPr lang="es-ES" smtClean="0"/>
              <a:pPr>
                <a:defRPr/>
              </a:pPr>
              <a:t>15</a:t>
            </a:fld>
            <a:endParaRPr lang="es-ES"/>
          </a:p>
        </p:txBody>
      </p:sp>
    </p:spTree>
    <p:extLst>
      <p:ext uri="{BB962C8B-B14F-4D97-AF65-F5344CB8AC3E}">
        <p14:creationId xmlns:p14="http://schemas.microsoft.com/office/powerpoint/2010/main" val="2508934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Rectangle 4"/>
          <p:cNvSpPr>
            <a:spLocks noGrp="1" noChangeArrowheads="1"/>
          </p:cNvSpPr>
          <p:nvPr>
            <p:ph type="dt" sz="half" idx="10"/>
          </p:nvPr>
        </p:nvSpPr>
        <p:spPr>
          <a:ln/>
        </p:spPr>
        <p:txBody>
          <a:bodyPr/>
          <a:lstStyle>
            <a:lvl1pPr>
              <a:defRPr/>
            </a:lvl1pPr>
          </a:lstStyle>
          <a:p>
            <a:pPr>
              <a:defRPr/>
            </a:pPr>
            <a:fld id="{FE20CFDF-8B4B-4308-B03C-7076571D3B11}" type="datetime1">
              <a:rPr lang="es-ES"/>
              <a:pPr>
                <a:defRPr/>
              </a:pPr>
              <a:t>10/02/2025</a:t>
            </a:fld>
            <a:endParaRPr lang="en-GB"/>
          </a:p>
        </p:txBody>
      </p:sp>
      <p:sp>
        <p:nvSpPr>
          <p:cNvPr id="5" name="Rectangle 5"/>
          <p:cNvSpPr>
            <a:spLocks noGrp="1" noChangeArrowheads="1"/>
          </p:cNvSpPr>
          <p:nvPr>
            <p:ph type="ftr" sz="quarter" idx="11"/>
          </p:nvPr>
        </p:nvSpPr>
        <p:spPr>
          <a:ln/>
        </p:spPr>
        <p:txBody>
          <a:bodyPr/>
          <a:lstStyle>
            <a:lvl1pPr>
              <a:defRPr/>
            </a:lvl1pPr>
          </a:lstStyle>
          <a:p>
            <a:pPr>
              <a:defRPr/>
            </a:pPr>
            <a:endParaRPr lang="en-GB"/>
          </a:p>
        </p:txBody>
      </p:sp>
      <p:sp>
        <p:nvSpPr>
          <p:cNvPr id="6" name="Rectangle 6"/>
          <p:cNvSpPr>
            <a:spLocks noGrp="1" noChangeArrowheads="1"/>
          </p:cNvSpPr>
          <p:nvPr>
            <p:ph type="sldNum" sz="quarter" idx="12"/>
          </p:nvPr>
        </p:nvSpPr>
        <p:spPr>
          <a:ln/>
        </p:spPr>
        <p:txBody>
          <a:bodyPr/>
          <a:lstStyle>
            <a:lvl1pPr>
              <a:defRPr/>
            </a:lvl1pPr>
          </a:lstStyle>
          <a:p>
            <a:pPr>
              <a:defRPr/>
            </a:pPr>
            <a:fld id="{04382DB8-7027-4543-B487-1D9BFAEA63F9}" type="slidenum">
              <a:rPr lang="en-GB"/>
              <a:pPr>
                <a:defRPr/>
              </a:pPr>
              <a:t>‹#›</a:t>
            </a:fld>
            <a:endParaRPr lang="en-GB"/>
          </a:p>
        </p:txBody>
      </p:sp>
    </p:spTree>
    <p:extLst>
      <p:ext uri="{BB962C8B-B14F-4D97-AF65-F5344CB8AC3E}">
        <p14:creationId xmlns:p14="http://schemas.microsoft.com/office/powerpoint/2010/main" val="1315244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Contenido">
    <p:spTree>
      <p:nvGrpSpPr>
        <p:cNvPr id="1" name=""/>
        <p:cNvGrpSpPr/>
        <p:nvPr/>
      </p:nvGrpSpPr>
      <p:grpSpPr>
        <a:xfrm>
          <a:off x="0" y="0"/>
          <a:ext cx="0" cy="0"/>
          <a:chOff x="0" y="0"/>
          <a:chExt cx="0" cy="0"/>
        </a:xfrm>
      </p:grpSpPr>
      <p:sp>
        <p:nvSpPr>
          <p:cNvPr id="2" name="1 Marcador de contenido"/>
          <p:cNvSpPr>
            <a:spLocks noGrp="1"/>
          </p:cNvSpPr>
          <p:nvPr>
            <p:ph/>
          </p:nvPr>
        </p:nvSpPr>
        <p:spPr>
          <a:xfrm>
            <a:off x="718926" y="661756"/>
            <a:ext cx="13609573" cy="6334182"/>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3" name="2 Marcador de número de diapositiva"/>
          <p:cNvSpPr>
            <a:spLocks noGrp="1"/>
          </p:cNvSpPr>
          <p:nvPr>
            <p:ph type="sldNum" sz="quarter" idx="10"/>
          </p:nvPr>
        </p:nvSpPr>
        <p:spPr>
          <a:xfrm>
            <a:off x="13883242" y="7495278"/>
            <a:ext cx="632045" cy="336925"/>
          </a:xfrm>
        </p:spPr>
        <p:txBody>
          <a:bodyPr/>
          <a:lstStyle>
            <a:lvl1pPr>
              <a:lnSpc>
                <a:spcPct val="100000"/>
              </a:lnSpc>
              <a:defRPr sz="840"/>
            </a:lvl1pPr>
          </a:lstStyle>
          <a:p>
            <a:pPr>
              <a:defRPr/>
            </a:pPr>
            <a:r>
              <a:rPr lang="es-ES"/>
              <a:t>Pág</a:t>
            </a:r>
          </a:p>
          <a:p>
            <a:pPr>
              <a:defRPr/>
            </a:pPr>
            <a:fld id="{78D4FDA3-8E72-4C42-AB90-173CC8298F3E}" type="slidenum">
              <a:rPr lang="es-ES"/>
              <a:pPr>
                <a:defRPr/>
              </a:pPr>
              <a:t>‹#›</a:t>
            </a:fld>
            <a:endParaRPr lang="es-ES"/>
          </a:p>
        </p:txBody>
      </p:sp>
    </p:spTree>
    <p:extLst>
      <p:ext uri="{BB962C8B-B14F-4D97-AF65-F5344CB8AC3E}">
        <p14:creationId xmlns:p14="http://schemas.microsoft.com/office/powerpoint/2010/main" val="1154742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2242A"/>
          </a:solidFill>
          <a:ln/>
        </p:spPr>
      </p:sp>
      <p:sp>
        <p:nvSpPr>
          <p:cNvPr id="3" name="Shape 1"/>
          <p:cNvSpPr/>
          <p:nvPr/>
        </p:nvSpPr>
        <p:spPr>
          <a:xfrm>
            <a:off x="0" y="0"/>
            <a:ext cx="14630400" cy="8229600"/>
          </a:xfrm>
          <a:prstGeom prst="rect">
            <a:avLst/>
          </a:prstGeom>
          <a:solidFill>
            <a:srgbClr val="292C32"/>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chart" Target="../charts/char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wmf"/><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10.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noelgadi/ESMA/tree/main/Day3_ESGRating" TargetMode="Externa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manoelgadi/ESMA/tree/main/Day3_ESGRating" TargetMode="Externa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anoelgadi/ESMA/tree/main/Day3_ESGRating" TargetMode="Externa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10.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6553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Exploring ESG Ratings: Sustainability in Business</a:t>
            </a:r>
            <a:endParaRPr lang="en-US" sz="4450" dirty="0"/>
          </a:p>
        </p:txBody>
      </p:sp>
      <p:sp>
        <p:nvSpPr>
          <p:cNvPr id="4" name="Text 1"/>
          <p:cNvSpPr/>
          <p:nvPr/>
        </p:nvSpPr>
        <p:spPr>
          <a:xfrm>
            <a:off x="793790" y="412325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ESG ratings evaluate companies' environmental, social, and governance practices. They guide investors and stakeholders in assessing sustainability and ethical performance.</a:t>
            </a:r>
            <a:endParaRPr lang="en-US" sz="1750" dirty="0"/>
          </a:p>
        </p:txBody>
      </p:sp>
      <p:sp>
        <p:nvSpPr>
          <p:cNvPr id="5" name="Shape 2"/>
          <p:cNvSpPr/>
          <p:nvPr/>
        </p:nvSpPr>
        <p:spPr>
          <a:xfrm>
            <a:off x="793790" y="5484019"/>
            <a:ext cx="362903" cy="362903"/>
          </a:xfrm>
          <a:prstGeom prst="roundRect">
            <a:avLst>
              <a:gd name="adj" fmla="val 25194296"/>
            </a:avLst>
          </a:prstGeom>
          <a:noFill/>
          <a:ln w="7620">
            <a:solidFill>
              <a:srgbClr val="FFFFFF"/>
            </a:solidFill>
            <a:prstDash val="solid"/>
          </a:ln>
        </p:spPr>
        <p:txBody>
          <a:bodyPr/>
          <a:lstStyle/>
          <a:p>
            <a:endParaRPr lang="en-GB"/>
          </a:p>
        </p:txBody>
      </p:sp>
      <p:pic>
        <p:nvPicPr>
          <p:cNvPr id="6" name="Image 1" descr="preencoded.png"/>
          <p:cNvPicPr>
            <a:picLocks noChangeAspect="1"/>
          </p:cNvPicPr>
          <p:nvPr/>
        </p:nvPicPr>
        <p:blipFill>
          <a:blip r:embed="rId4"/>
          <a:stretch>
            <a:fillRect/>
          </a:stretch>
        </p:blipFill>
        <p:spPr>
          <a:xfrm>
            <a:off x="801410" y="5491639"/>
            <a:ext cx="347663" cy="347663"/>
          </a:xfrm>
          <a:prstGeom prst="rect">
            <a:avLst/>
          </a:prstGeom>
        </p:spPr>
      </p:pic>
      <p:sp>
        <p:nvSpPr>
          <p:cNvPr id="7" name="Text 3"/>
          <p:cNvSpPr/>
          <p:nvPr/>
        </p:nvSpPr>
        <p:spPr>
          <a:xfrm>
            <a:off x="1270040" y="5467112"/>
            <a:ext cx="4318635" cy="396835"/>
          </a:xfrm>
          <a:prstGeom prst="rect">
            <a:avLst/>
          </a:prstGeom>
          <a:noFill/>
          <a:ln/>
        </p:spPr>
        <p:txBody>
          <a:bodyPr wrap="none" lIns="0" tIns="0" rIns="0" bIns="0" rtlCol="0" anchor="t"/>
          <a:lstStyle/>
          <a:p>
            <a:pPr marL="0" indent="0" algn="l">
              <a:lnSpc>
                <a:spcPts val="3100"/>
              </a:lnSpc>
              <a:buNone/>
            </a:pPr>
            <a:r>
              <a:rPr lang="en-US" sz="2200" b="1" dirty="0">
                <a:solidFill>
                  <a:srgbClr val="D4D4D1"/>
                </a:solidFill>
                <a:latin typeface="Roboto Bold" pitchFamily="34" charset="0"/>
                <a:ea typeface="Roboto Bold" pitchFamily="34" charset="-122"/>
                <a:cs typeface="Roboto Bold" pitchFamily="34" charset="-120"/>
              </a:rPr>
              <a:t>por Manoel Fernando Alonso Gadi</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828801" y="5892166"/>
            <a:ext cx="2137410" cy="2000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dirty="0"/>
          </a:p>
        </p:txBody>
      </p:sp>
      <p:cxnSp>
        <p:nvCxnSpPr>
          <p:cNvPr id="9" name="Conector recto 8"/>
          <p:cNvCxnSpPr/>
          <p:nvPr/>
        </p:nvCxnSpPr>
        <p:spPr>
          <a:xfrm>
            <a:off x="1828800" y="912496"/>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4457702" y="6427919"/>
            <a:ext cx="7802293" cy="501676"/>
          </a:xfrm>
          <a:prstGeom prst="rect">
            <a:avLst/>
          </a:prstGeom>
          <a:solidFill>
            <a:schemeClr val="bg1"/>
          </a:solidFill>
          <a:ln>
            <a:solidFill>
              <a:srgbClr val="C00000"/>
            </a:solidFill>
          </a:ln>
          <a:effectLst>
            <a:outerShdw blurRad="76200" dir="13500000" sy="23000" kx="1200000" algn="br" rotWithShape="0">
              <a:prstClr val="black">
                <a:alpha val="20000"/>
              </a:prstClr>
            </a:outerShdw>
            <a:softEdge rad="38100"/>
          </a:effectLst>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defRPr/>
            </a:pPr>
            <a:r>
              <a:rPr lang="en-US" sz="1330" b="1" dirty="0">
                <a:solidFill>
                  <a:srgbClr val="C00000"/>
                </a:solidFill>
                <a:latin typeface="Georgia" panose="02040502050405020303" pitchFamily="18" charset="0"/>
              </a:rPr>
              <a:t>IBEX 35 have better Rating than the Spanish average, while other listed companies are worse tan the Spanish average.</a:t>
            </a:r>
          </a:p>
        </p:txBody>
      </p:sp>
      <p:pic>
        <p:nvPicPr>
          <p:cNvPr id="25608" name="Imagen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3520440"/>
            <a:ext cx="2137410" cy="346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1828800" y="925830"/>
            <a:ext cx="2164080" cy="1912620"/>
          </a:xfrm>
          <a:prstGeom prst="rect">
            <a:avLst/>
          </a:prstGeom>
          <a:solidFill>
            <a:srgbClr val="B8AC64"/>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550" b="1" i="1" dirty="0">
                <a:solidFill>
                  <a:schemeClr val="tx2">
                    <a:lumMod val="65000"/>
                    <a:lumOff val="35000"/>
                  </a:schemeClr>
                </a:solidFill>
                <a:latin typeface="Georgia" panose="02040502050405020303" pitchFamily="18" charset="0"/>
              </a:rPr>
              <a:t>1. Listed companies</a:t>
            </a:r>
          </a:p>
        </p:txBody>
      </p:sp>
      <p:sp>
        <p:nvSpPr>
          <p:cNvPr id="18" name="CuadroTexto 17"/>
          <p:cNvSpPr txBox="1"/>
          <p:nvPr/>
        </p:nvSpPr>
        <p:spPr>
          <a:xfrm>
            <a:off x="4364356" y="1186816"/>
            <a:ext cx="7896224" cy="637739"/>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772" b="1" dirty="0">
                <a:solidFill>
                  <a:srgbClr val="C00000"/>
                </a:solidFill>
                <a:latin typeface="Georgia" panose="02040502050405020303" pitchFamily="18" charset="0"/>
              </a:rPr>
              <a:t>Comparison between IBEX 35 and listed non-Ibex 35 </a:t>
            </a:r>
            <a:r>
              <a:rPr lang="en-US" sz="1772" b="1" dirty="0" err="1">
                <a:solidFill>
                  <a:srgbClr val="C00000"/>
                </a:solidFill>
                <a:latin typeface="Georgia" panose="02040502050405020303" pitchFamily="18" charset="0"/>
              </a:rPr>
              <a:t>comanies</a:t>
            </a:r>
            <a:r>
              <a:rPr lang="en-US" sz="1772" b="1" dirty="0">
                <a:solidFill>
                  <a:srgbClr val="C00000"/>
                </a:solidFill>
                <a:latin typeface="Georgia" panose="02040502050405020303" pitchFamily="18" charset="0"/>
              </a:rPr>
              <a:t> (</a:t>
            </a:r>
            <a:r>
              <a:rPr lang="en-US" sz="1772" b="1" dirty="0" err="1">
                <a:solidFill>
                  <a:srgbClr val="C00000"/>
                </a:solidFill>
                <a:latin typeface="Georgia" panose="02040502050405020303" pitchFamily="18" charset="0"/>
              </a:rPr>
              <a:t>empresas</a:t>
            </a:r>
            <a:r>
              <a:rPr lang="en-US" sz="1772" b="1" dirty="0">
                <a:solidFill>
                  <a:srgbClr val="C00000"/>
                </a:solidFill>
                <a:latin typeface="Georgia" panose="02040502050405020303" pitchFamily="18" charset="0"/>
              </a:rPr>
              <a:t> del </a:t>
            </a:r>
            <a:r>
              <a:rPr lang="en-US" sz="1772" b="1" dirty="0" err="1">
                <a:solidFill>
                  <a:srgbClr val="C00000"/>
                </a:solidFill>
                <a:latin typeface="Georgia" panose="02040502050405020303" pitchFamily="18" charset="0"/>
              </a:rPr>
              <a:t>mercado</a:t>
            </a:r>
            <a:r>
              <a:rPr lang="en-US" sz="1772" b="1" dirty="0">
                <a:solidFill>
                  <a:srgbClr val="C00000"/>
                </a:solidFill>
                <a:latin typeface="Georgia" panose="02040502050405020303" pitchFamily="18" charset="0"/>
              </a:rPr>
              <a:t> continuo)</a:t>
            </a:r>
          </a:p>
        </p:txBody>
      </p:sp>
      <p:graphicFrame>
        <p:nvGraphicFramePr>
          <p:cNvPr id="20" name="Gráfico 19"/>
          <p:cNvGraphicFramePr>
            <a:graphicFrameLocks/>
          </p:cNvGraphicFramePr>
          <p:nvPr/>
        </p:nvGraphicFramePr>
        <p:xfrm>
          <a:off x="4523506" y="2003938"/>
          <a:ext cx="6963508" cy="4368018"/>
        </p:xfrm>
        <a:graphic>
          <a:graphicData uri="http://schemas.openxmlformats.org/drawingml/2006/chart">
            <c:chart xmlns:c="http://schemas.openxmlformats.org/drawingml/2006/chart" xmlns:r="http://schemas.openxmlformats.org/officeDocument/2006/relationships" r:id="rId4"/>
          </a:graphicData>
        </a:graphic>
      </p:graphicFrame>
      <p:sp>
        <p:nvSpPr>
          <p:cNvPr id="24" name="CuadroTexto 23"/>
          <p:cNvSpPr txBox="1"/>
          <p:nvPr/>
        </p:nvSpPr>
        <p:spPr>
          <a:xfrm>
            <a:off x="4560570" y="7280910"/>
            <a:ext cx="3190876"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dirty="0">
                <a:solidFill>
                  <a:schemeClr val="tx1">
                    <a:lumMod val="50000"/>
                    <a:lumOff val="50000"/>
                  </a:schemeClr>
                </a:solidFill>
                <a:latin typeface="Georgia" panose="02040502050405020303" pitchFamily="18" charset="0"/>
              </a:rPr>
              <a:t>Source: </a:t>
            </a:r>
            <a:r>
              <a:rPr lang="en-US" sz="775" dirty="0" err="1">
                <a:solidFill>
                  <a:schemeClr val="tx1">
                    <a:lumMod val="50000"/>
                    <a:lumOff val="50000"/>
                  </a:schemeClr>
                </a:solidFill>
                <a:latin typeface="Georgia" panose="02040502050405020303" pitchFamily="18" charset="0"/>
              </a:rPr>
              <a:t>Registro</a:t>
            </a:r>
            <a:r>
              <a:rPr lang="en-US" sz="775" dirty="0">
                <a:solidFill>
                  <a:schemeClr val="tx1">
                    <a:lumMod val="50000"/>
                    <a:lumOff val="50000"/>
                  </a:schemeClr>
                </a:solidFill>
                <a:latin typeface="Georgia" panose="02040502050405020303" pitchFamily="18" charset="0"/>
              </a:rPr>
              <a:t> </a:t>
            </a:r>
            <a:r>
              <a:rPr lang="en-US" sz="775" dirty="0" err="1">
                <a:solidFill>
                  <a:schemeClr val="tx1">
                    <a:lumMod val="50000"/>
                    <a:lumOff val="50000"/>
                  </a:schemeClr>
                </a:solidFill>
                <a:latin typeface="Georgia" panose="02040502050405020303" pitchFamily="18" charset="0"/>
              </a:rPr>
              <a:t>Mercantil</a:t>
            </a:r>
            <a:r>
              <a:rPr lang="en-US" sz="775" dirty="0">
                <a:solidFill>
                  <a:schemeClr val="tx1">
                    <a:lumMod val="50000"/>
                    <a:lumOff val="50000"/>
                  </a:schemeClr>
                </a:solidFill>
                <a:latin typeface="Georgia" panose="02040502050405020303" pitchFamily="18" charset="0"/>
              </a:rPr>
              <a:t>, Bravo Capital.</a:t>
            </a:r>
          </a:p>
        </p:txBody>
      </p:sp>
      <p:sp>
        <p:nvSpPr>
          <p:cNvPr id="14" name="Rectángulo 13"/>
          <p:cNvSpPr/>
          <p:nvPr/>
        </p:nvSpPr>
        <p:spPr bwMode="auto">
          <a:xfrm>
            <a:off x="1811655" y="443866"/>
            <a:ext cx="2062552" cy="330860"/>
          </a:xfrm>
          <a:prstGeom prst="rect">
            <a:avLst/>
          </a:prstGeom>
        </p:spPr>
        <p:txBody>
          <a:bodyPr wrap="none">
            <a:spAutoFit/>
          </a:bodyPr>
          <a:lstStyle/>
          <a:p>
            <a:pPr eaLnBrk="1" hangingPunct="1">
              <a:defRPr/>
            </a:pPr>
            <a:r>
              <a:rPr lang="en-US" altLang="es-ES" sz="1550" dirty="0">
                <a:latin typeface="Impact" panose="020B0806030902050204" pitchFamily="34" charset="0"/>
              </a:rPr>
              <a:t>Bravo Capital</a:t>
            </a:r>
            <a:r>
              <a:rPr lang="en-US" altLang="es-ES" sz="1550" dirty="0">
                <a:solidFill>
                  <a:schemeClr val="tx2">
                    <a:lumMod val="65000"/>
                    <a:lumOff val="35000"/>
                  </a:schemeClr>
                </a:solidFill>
                <a:latin typeface="Impact" panose="020B0806030902050204" pitchFamily="34" charset="0"/>
              </a:rPr>
              <a:t> </a:t>
            </a:r>
            <a:r>
              <a:rPr lang="en-US" altLang="es-ES" sz="1550" dirty="0">
                <a:solidFill>
                  <a:srgbClr val="C00000"/>
                </a:solidFill>
                <a:latin typeface="Impact" panose="020B0806030902050204" pitchFamily="34" charset="0"/>
              </a:rPr>
              <a:t>Analytics</a:t>
            </a:r>
            <a:endParaRPr lang="en-US" sz="1550" dirty="0"/>
          </a:p>
        </p:txBody>
      </p:sp>
    </p:spTree>
    <p:extLst>
      <p:ext uri="{BB962C8B-B14F-4D97-AF65-F5344CB8AC3E}">
        <p14:creationId xmlns:p14="http://schemas.microsoft.com/office/powerpoint/2010/main" val="3878825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Imagen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0636" y="1939290"/>
            <a:ext cx="6703694" cy="3907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sp>
        <p:nvSpPr>
          <p:cNvPr id="10" name="Rectángulo 9"/>
          <p:cNvSpPr/>
          <p:nvPr/>
        </p:nvSpPr>
        <p:spPr>
          <a:xfrm>
            <a:off x="1828800" y="925830"/>
            <a:ext cx="2057400" cy="1912620"/>
          </a:xfrm>
          <a:prstGeom prst="rect">
            <a:avLst/>
          </a:prstGeom>
          <a:solidFill>
            <a:srgbClr val="60BCAD"/>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550" b="1" i="1">
                <a:solidFill>
                  <a:schemeClr val="tx2">
                    <a:lumMod val="65000"/>
                    <a:lumOff val="35000"/>
                  </a:schemeClr>
                </a:solidFill>
                <a:latin typeface="Georgia" panose="02040502050405020303" pitchFamily="18" charset="0"/>
              </a:rPr>
              <a:t>4. The economy</a:t>
            </a:r>
          </a:p>
        </p:txBody>
      </p:sp>
      <p:cxnSp>
        <p:nvCxnSpPr>
          <p:cNvPr id="14" name="Conector recto 13"/>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976234" cy="36503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defPPr>
              <a:defRPr lang="es-ES"/>
            </a:defPPr>
            <a:lvl1pPr>
              <a:defRPr sz="1600" b="1">
                <a:solidFill>
                  <a:srgbClr val="C00000"/>
                </a:solidFill>
                <a:latin typeface="Georgia" panose="02040502050405020303" pitchFamily="18" charset="0"/>
              </a:defRPr>
            </a:lvl1pPr>
          </a:lstStyle>
          <a:p>
            <a:pPr eaLnBrk="1" hangingPunct="1">
              <a:defRPr/>
            </a:pPr>
            <a:r>
              <a:rPr lang="en-US" sz="1772"/>
              <a:t>Comparison of the Ratio of Equity / Total Assets (%) by country</a:t>
            </a:r>
          </a:p>
        </p:txBody>
      </p:sp>
      <p:sp>
        <p:nvSpPr>
          <p:cNvPr id="23" name="CuadroTexto 22"/>
          <p:cNvSpPr txBox="1"/>
          <p:nvPr/>
        </p:nvSpPr>
        <p:spPr>
          <a:xfrm>
            <a:off x="5080636" y="5890260"/>
            <a:ext cx="3188970"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a:solidFill>
                  <a:schemeClr val="tx1">
                    <a:lumMod val="50000"/>
                    <a:lumOff val="50000"/>
                  </a:schemeClr>
                </a:solidFill>
                <a:latin typeface="Georgia" panose="02040502050405020303" pitchFamily="18" charset="0"/>
              </a:rPr>
              <a:t>Source: Bravo Capital.</a:t>
            </a:r>
          </a:p>
        </p:txBody>
      </p:sp>
      <p:pic>
        <p:nvPicPr>
          <p:cNvPr id="31757" name="Imagen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617470"/>
            <a:ext cx="2057400" cy="3689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ángulo 14"/>
          <p:cNvSpPr/>
          <p:nvPr/>
        </p:nvSpPr>
        <p:spPr bwMode="auto">
          <a:xfrm>
            <a:off x="1811655" y="443866"/>
            <a:ext cx="2062552" cy="330860"/>
          </a:xfrm>
          <a:prstGeom prst="rect">
            <a:avLst/>
          </a:prstGeom>
        </p:spPr>
        <p:txBody>
          <a:bodyPr wrap="none">
            <a:spAutoFit/>
          </a:bodyPr>
          <a:lstStyle/>
          <a:p>
            <a:pPr eaLnBrk="1" hangingPunct="1">
              <a:defRPr/>
            </a:pPr>
            <a:r>
              <a:rPr lang="en-US" altLang="es-ES" sz="1550">
                <a:latin typeface="Impact" panose="020B0806030902050204" pitchFamily="34" charset="0"/>
              </a:rPr>
              <a:t>Bravo Capital</a:t>
            </a:r>
            <a:r>
              <a:rPr lang="en-US" altLang="es-ES" sz="1550">
                <a:solidFill>
                  <a:schemeClr val="tx2">
                    <a:lumMod val="65000"/>
                    <a:lumOff val="35000"/>
                  </a:schemeClr>
                </a:solidFill>
                <a:latin typeface="Impact" panose="020B0806030902050204" pitchFamily="34" charset="0"/>
              </a:rPr>
              <a:t> </a:t>
            </a:r>
            <a:r>
              <a:rPr lang="en-US" altLang="es-ES" sz="1550">
                <a:solidFill>
                  <a:srgbClr val="C00000"/>
                </a:solidFill>
                <a:latin typeface="Impact" panose="020B0806030902050204" pitchFamily="34" charset="0"/>
              </a:rPr>
              <a:t>Analytics</a:t>
            </a:r>
            <a:endParaRPr lang="en-US" sz="1550"/>
          </a:p>
        </p:txBody>
      </p:sp>
    </p:spTree>
    <p:extLst>
      <p:ext uri="{BB962C8B-B14F-4D97-AF65-F5344CB8AC3E}">
        <p14:creationId xmlns:p14="http://schemas.microsoft.com/office/powerpoint/2010/main" val="2824130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legaltoday.com/files/Image/practica-jur/piezas-colores-y-negra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998" y="1446243"/>
            <a:ext cx="6768536" cy="4794382"/>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p:cNvSpPr/>
          <p:nvPr/>
        </p:nvSpPr>
        <p:spPr>
          <a:xfrm>
            <a:off x="3880419" y="5438154"/>
            <a:ext cx="2041713" cy="674031"/>
          </a:xfrm>
          <a:prstGeom prst="rect">
            <a:avLst/>
          </a:prstGeom>
        </p:spPr>
        <p:txBody>
          <a:bodyPr wrap="none">
            <a:spAutoFit/>
          </a:bodyPr>
          <a:lstStyle/>
          <a:p>
            <a:r>
              <a:rPr lang="en-GB" sz="1260" dirty="0">
                <a:solidFill>
                  <a:schemeClr val="bg2"/>
                </a:solidFill>
              </a:rPr>
              <a:t>Positive: Many “data points”</a:t>
            </a:r>
            <a:br>
              <a:rPr lang="en-GB" sz="1260" dirty="0">
                <a:solidFill>
                  <a:schemeClr val="bg2"/>
                </a:solidFill>
              </a:rPr>
            </a:br>
            <a:r>
              <a:rPr lang="en-GB" sz="1260" dirty="0">
                <a:solidFill>
                  <a:schemeClr val="bg2"/>
                </a:solidFill>
              </a:rPr>
              <a:t>Negative: Very diverse </a:t>
            </a:r>
            <a:br>
              <a:rPr lang="en-GB" sz="1260" dirty="0">
                <a:solidFill>
                  <a:schemeClr val="bg2"/>
                </a:solidFill>
              </a:rPr>
            </a:br>
            <a:r>
              <a:rPr lang="en-GB" sz="1260" dirty="0">
                <a:solidFill>
                  <a:schemeClr val="bg2"/>
                </a:solidFill>
              </a:rPr>
              <a:t>          behaviours</a:t>
            </a:r>
          </a:p>
        </p:txBody>
      </p:sp>
      <p:sp>
        <p:nvSpPr>
          <p:cNvPr id="13" name="Rectángulo 12"/>
          <p:cNvSpPr/>
          <p:nvPr/>
        </p:nvSpPr>
        <p:spPr>
          <a:xfrm>
            <a:off x="7120779" y="5393697"/>
            <a:ext cx="2005036" cy="674031"/>
          </a:xfrm>
          <a:prstGeom prst="rect">
            <a:avLst/>
          </a:prstGeom>
        </p:spPr>
        <p:txBody>
          <a:bodyPr wrap="none">
            <a:spAutoFit/>
          </a:bodyPr>
          <a:lstStyle/>
          <a:p>
            <a:r>
              <a:rPr lang="en-GB" sz="1260" dirty="0">
                <a:solidFill>
                  <a:schemeClr val="bg2"/>
                </a:solidFill>
              </a:rPr>
              <a:t>Negative: Few “data points”</a:t>
            </a:r>
            <a:br>
              <a:rPr lang="en-GB" sz="1260" dirty="0">
                <a:solidFill>
                  <a:schemeClr val="bg2"/>
                </a:solidFill>
              </a:rPr>
            </a:br>
            <a:r>
              <a:rPr lang="en-GB" sz="1260" dirty="0">
                <a:solidFill>
                  <a:schemeClr val="bg2"/>
                </a:solidFill>
              </a:rPr>
              <a:t>Positive: Limited variation</a:t>
            </a:r>
          </a:p>
          <a:p>
            <a:r>
              <a:rPr lang="en-GB" sz="1260" dirty="0">
                <a:solidFill>
                  <a:schemeClr val="bg2"/>
                </a:solidFill>
              </a:rPr>
              <a:t>        of behaviour</a:t>
            </a:r>
          </a:p>
        </p:txBody>
      </p:sp>
      <p:sp>
        <p:nvSpPr>
          <p:cNvPr id="10" name="Rectángulo 9"/>
          <p:cNvSpPr/>
          <p:nvPr/>
        </p:nvSpPr>
        <p:spPr>
          <a:xfrm>
            <a:off x="7070265" y="1846548"/>
            <a:ext cx="1402948" cy="424732"/>
          </a:xfrm>
          <a:prstGeom prst="rect">
            <a:avLst/>
          </a:prstGeom>
        </p:spPr>
        <p:txBody>
          <a:bodyPr wrap="none">
            <a:spAutoFit/>
          </a:bodyPr>
          <a:lstStyle/>
          <a:p>
            <a:r>
              <a:rPr lang="en-GB" sz="2160" dirty="0">
                <a:solidFill>
                  <a:schemeClr val="bg2"/>
                </a:solidFill>
              </a:rPr>
              <a:t>Businesses</a:t>
            </a:r>
          </a:p>
        </p:txBody>
      </p:sp>
      <p:sp>
        <p:nvSpPr>
          <p:cNvPr id="11" name="Rectángulo 10"/>
          <p:cNvSpPr/>
          <p:nvPr/>
        </p:nvSpPr>
        <p:spPr>
          <a:xfrm>
            <a:off x="3945226" y="1846548"/>
            <a:ext cx="1398140" cy="424732"/>
          </a:xfrm>
          <a:prstGeom prst="rect">
            <a:avLst/>
          </a:prstGeom>
        </p:spPr>
        <p:txBody>
          <a:bodyPr wrap="none">
            <a:spAutoFit/>
          </a:bodyPr>
          <a:lstStyle/>
          <a:p>
            <a:r>
              <a:rPr lang="en-GB" sz="2160" dirty="0">
                <a:solidFill>
                  <a:schemeClr val="bg2"/>
                </a:solidFill>
              </a:rPr>
              <a:t>Individuals</a:t>
            </a:r>
          </a:p>
        </p:txBody>
      </p:sp>
      <p:sp>
        <p:nvSpPr>
          <p:cNvPr id="12" name="Rectángulo 11"/>
          <p:cNvSpPr/>
          <p:nvPr/>
        </p:nvSpPr>
        <p:spPr>
          <a:xfrm>
            <a:off x="2368781" y="6348035"/>
            <a:ext cx="3877985" cy="757130"/>
          </a:xfrm>
          <a:prstGeom prst="rect">
            <a:avLst/>
          </a:prstGeom>
        </p:spPr>
        <p:txBody>
          <a:bodyPr wrap="none">
            <a:spAutoFit/>
          </a:bodyPr>
          <a:lstStyle/>
          <a:p>
            <a:pPr marL="205740" indent="-205740">
              <a:buFontTx/>
              <a:buChar char="-"/>
            </a:pPr>
            <a:r>
              <a:rPr lang="en-GB" sz="1080" dirty="0"/>
              <a:t>It is possible to model using social demographics	</a:t>
            </a:r>
          </a:p>
          <a:p>
            <a:pPr marL="205740" indent="-205740">
              <a:buFontTx/>
              <a:buChar char="-"/>
            </a:pPr>
            <a:r>
              <a:rPr lang="en-GB" sz="1080" dirty="0"/>
              <a:t>Probability of default </a:t>
            </a:r>
          </a:p>
          <a:p>
            <a:pPr marL="205740" indent="-205740">
              <a:buFontTx/>
              <a:buChar char="-"/>
            </a:pPr>
            <a:r>
              <a:rPr lang="en-GB" sz="1080" dirty="0"/>
              <a:t>Probability of accepting an offer</a:t>
            </a:r>
          </a:p>
          <a:p>
            <a:pPr marL="205740" indent="-205740">
              <a:buFontTx/>
              <a:buChar char="-"/>
            </a:pPr>
            <a:r>
              <a:rPr lang="en-GB" sz="1080" dirty="0"/>
              <a:t>Probability of fraud</a:t>
            </a:r>
          </a:p>
        </p:txBody>
      </p:sp>
      <p:sp>
        <p:nvSpPr>
          <p:cNvPr id="18" name="Rectángulo 17"/>
          <p:cNvSpPr/>
          <p:nvPr/>
        </p:nvSpPr>
        <p:spPr>
          <a:xfrm>
            <a:off x="7585345" y="6377648"/>
            <a:ext cx="3102131" cy="590931"/>
          </a:xfrm>
          <a:prstGeom prst="rect">
            <a:avLst/>
          </a:prstGeom>
        </p:spPr>
        <p:txBody>
          <a:bodyPr wrap="none">
            <a:spAutoFit/>
          </a:bodyPr>
          <a:lstStyle/>
          <a:p>
            <a:r>
              <a:rPr lang="en-GB" sz="1080" dirty="0"/>
              <a:t>- It is very hard to model directly. </a:t>
            </a:r>
            <a:br>
              <a:rPr lang="en-GB" sz="1080" dirty="0"/>
            </a:br>
            <a:r>
              <a:rPr lang="en-GB" sz="1080" dirty="0"/>
              <a:t>- Model the way it operates </a:t>
            </a:r>
            <a:br>
              <a:rPr lang="en-GB" sz="1080" dirty="0"/>
            </a:br>
            <a:r>
              <a:rPr lang="en-GB" sz="1080" dirty="0"/>
              <a:t>(balance sheet – expected ratios similar sector/size)</a:t>
            </a:r>
          </a:p>
        </p:txBody>
      </p:sp>
      <p:sp>
        <p:nvSpPr>
          <p:cNvPr id="2" name="Rectángulo 1"/>
          <p:cNvSpPr/>
          <p:nvPr/>
        </p:nvSpPr>
        <p:spPr>
          <a:xfrm>
            <a:off x="5533304" y="415095"/>
            <a:ext cx="2589170" cy="424732"/>
          </a:xfrm>
          <a:prstGeom prst="rect">
            <a:avLst/>
          </a:prstGeom>
        </p:spPr>
        <p:txBody>
          <a:bodyPr wrap="none">
            <a:spAutoFit/>
          </a:bodyPr>
          <a:lstStyle/>
          <a:p>
            <a:r>
              <a:rPr lang="en-US" sz="2160" b="1" dirty="0">
                <a:solidFill>
                  <a:srgbClr val="000066"/>
                </a:solidFill>
                <a:latin typeface="Arial" pitchFamily="34" charset="0"/>
              </a:rPr>
              <a:t>Business Banking</a:t>
            </a:r>
            <a:endParaRPr lang="en-US" sz="2160" dirty="0"/>
          </a:p>
        </p:txBody>
      </p:sp>
    </p:spTree>
    <p:extLst>
      <p:ext uri="{BB962C8B-B14F-4D97-AF65-F5344CB8AC3E}">
        <p14:creationId xmlns:p14="http://schemas.microsoft.com/office/powerpoint/2010/main" val="698939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upload.wikimedia.org/wikipedia/commons/thumb/7/70/Porter_Value_Chain.png/500px-Porter_Value_Cha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2141" y="2849873"/>
            <a:ext cx="4601311" cy="317490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gagelsautoparts.com/wp-content/uploads/2014/03/florida-car-part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10555" y="3916004"/>
            <a:ext cx="1474790" cy="104264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specializedautos.com/wp-content/uploads/2013/04/car-parts-for-sale-santa-cruz-freedom.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092" y="6123824"/>
            <a:ext cx="1555373" cy="103203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mages.freepicturesweb.com/img1/13/02/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91082" y="3916005"/>
            <a:ext cx="1360951" cy="85059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556384" y="1411974"/>
            <a:ext cx="4367734" cy="424732"/>
          </a:xfrm>
          <a:prstGeom prst="rect">
            <a:avLst/>
          </a:prstGeom>
        </p:spPr>
        <p:txBody>
          <a:bodyPr wrap="none">
            <a:spAutoFit/>
          </a:bodyPr>
          <a:lstStyle/>
          <a:p>
            <a:r>
              <a:rPr lang="en-GB" sz="2160" dirty="0"/>
              <a:t>Limited space for behaviour variation</a:t>
            </a:r>
          </a:p>
        </p:txBody>
      </p:sp>
      <p:pic>
        <p:nvPicPr>
          <p:cNvPr id="3" name="Picture 2" descr="http://www.budapestbylocals.com/wp-content/uploads/2014/03/plastic_sugery.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61779" y="5719960"/>
            <a:ext cx="1004300" cy="10043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recto 5"/>
          <p:cNvCxnSpPr/>
          <p:nvPr/>
        </p:nvCxnSpPr>
        <p:spPr bwMode="auto">
          <a:xfrm>
            <a:off x="9599035" y="5540559"/>
            <a:ext cx="1360951" cy="1360951"/>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11" name="Conector recto 10"/>
          <p:cNvCxnSpPr/>
          <p:nvPr/>
        </p:nvCxnSpPr>
        <p:spPr bwMode="auto">
          <a:xfrm flipV="1">
            <a:off x="9583452" y="5590346"/>
            <a:ext cx="1312552" cy="1263529"/>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9" name="Rectángulo 8"/>
          <p:cNvSpPr/>
          <p:nvPr/>
        </p:nvSpPr>
        <p:spPr>
          <a:xfrm>
            <a:off x="9719573" y="6747298"/>
            <a:ext cx="1037528" cy="757130"/>
          </a:xfrm>
          <a:prstGeom prst="rect">
            <a:avLst/>
          </a:prstGeom>
        </p:spPr>
        <p:txBody>
          <a:bodyPr wrap="none">
            <a:spAutoFit/>
          </a:bodyPr>
          <a:lstStyle/>
          <a:p>
            <a:r>
              <a:rPr lang="en-GB" sz="2160" dirty="0">
                <a:latin typeface="Calibri" panose="020F0502020204030204" pitchFamily="34" charset="0"/>
                <a:ea typeface="Times New Roman" panose="02020603050405020304" pitchFamily="18" charset="0"/>
                <a:cs typeface="Times New Roman" panose="02020603050405020304" pitchFamily="18" charset="0"/>
              </a:rPr>
              <a:t>Plastic</a:t>
            </a:r>
            <a:br>
              <a:rPr lang="en-GB" sz="2160" dirty="0">
                <a:latin typeface="Calibri" panose="020F0502020204030204" pitchFamily="34" charset="0"/>
                <a:ea typeface="Times New Roman" panose="02020603050405020304" pitchFamily="18" charset="0"/>
                <a:cs typeface="Times New Roman" panose="02020603050405020304" pitchFamily="18" charset="0"/>
              </a:rPr>
            </a:br>
            <a:r>
              <a:rPr lang="en-GB" sz="2160" dirty="0">
                <a:latin typeface="Calibri" panose="020F0502020204030204" pitchFamily="34" charset="0"/>
                <a:ea typeface="Times New Roman" panose="02020603050405020304" pitchFamily="18" charset="0"/>
                <a:cs typeface="Times New Roman" panose="02020603050405020304" pitchFamily="18" charset="0"/>
              </a:rPr>
              <a:t>Surgery</a:t>
            </a:r>
            <a:endParaRPr lang="en-GB" sz="2160" dirty="0"/>
          </a:p>
        </p:txBody>
      </p:sp>
      <p:pic>
        <p:nvPicPr>
          <p:cNvPr id="2052" name="Picture 4" descr="http://upload.wikimedia.org/wikipedia/commons/thumb/9/94/Buzo.jpg/300px-Buz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1760" y="5742114"/>
            <a:ext cx="959174" cy="95917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Conector recto 15"/>
          <p:cNvCxnSpPr/>
          <p:nvPr/>
        </p:nvCxnSpPr>
        <p:spPr bwMode="auto">
          <a:xfrm>
            <a:off x="11027991" y="5567226"/>
            <a:ext cx="1360951" cy="1360951"/>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17" name="Conector recto 16"/>
          <p:cNvCxnSpPr/>
          <p:nvPr/>
        </p:nvCxnSpPr>
        <p:spPr bwMode="auto">
          <a:xfrm flipV="1">
            <a:off x="11012406" y="5617012"/>
            <a:ext cx="1312552" cy="1263529"/>
          </a:xfrm>
          <a:prstGeom prst="line">
            <a:avLst/>
          </a:prstGeom>
          <a:solidFill>
            <a:schemeClr val="accent1"/>
          </a:solidFill>
          <a:ln w="63500" cap="flat" cmpd="sng" algn="ctr">
            <a:solidFill>
              <a:schemeClr val="tx1"/>
            </a:solidFill>
            <a:prstDash val="solid"/>
            <a:round/>
            <a:headEnd type="none" w="med" len="med"/>
            <a:tailEnd type="none" w="med" len="med"/>
          </a:ln>
          <a:effectLst/>
        </p:spPr>
      </p:cxnSp>
      <p:sp>
        <p:nvSpPr>
          <p:cNvPr id="18" name="Rectángulo 17"/>
          <p:cNvSpPr/>
          <p:nvPr/>
        </p:nvSpPr>
        <p:spPr>
          <a:xfrm>
            <a:off x="11145938" y="6761977"/>
            <a:ext cx="883575" cy="757130"/>
          </a:xfrm>
          <a:prstGeom prst="rect">
            <a:avLst/>
          </a:prstGeom>
        </p:spPr>
        <p:txBody>
          <a:bodyPr wrap="none">
            <a:spAutoFit/>
          </a:bodyPr>
          <a:lstStyle/>
          <a:p>
            <a:r>
              <a:rPr lang="en-GB" sz="2160" dirty="0">
                <a:latin typeface="Calibri" panose="020F0502020204030204" pitchFamily="34" charset="0"/>
                <a:ea typeface="Times New Roman" panose="02020603050405020304" pitchFamily="18" charset="0"/>
                <a:cs typeface="Times New Roman" panose="02020603050405020304" pitchFamily="18" charset="0"/>
              </a:rPr>
              <a:t>Scuba</a:t>
            </a:r>
            <a:br>
              <a:rPr lang="en-GB" sz="2160" dirty="0">
                <a:latin typeface="Calibri" panose="020F0502020204030204" pitchFamily="34" charset="0"/>
                <a:ea typeface="Times New Roman" panose="02020603050405020304" pitchFamily="18" charset="0"/>
                <a:cs typeface="Times New Roman" panose="02020603050405020304" pitchFamily="18" charset="0"/>
              </a:rPr>
            </a:br>
            <a:r>
              <a:rPr lang="en-GB" sz="2160" dirty="0">
                <a:latin typeface="Calibri" panose="020F0502020204030204" pitchFamily="34" charset="0"/>
                <a:ea typeface="Times New Roman" panose="02020603050405020304" pitchFamily="18" charset="0"/>
                <a:cs typeface="Times New Roman" panose="02020603050405020304" pitchFamily="18" charset="0"/>
              </a:rPr>
              <a:t>Diving</a:t>
            </a:r>
            <a:endParaRPr lang="en-GB" sz="2160" dirty="0"/>
          </a:p>
        </p:txBody>
      </p:sp>
    </p:spTree>
    <p:extLst>
      <p:ext uri="{BB962C8B-B14F-4D97-AF65-F5344CB8AC3E}">
        <p14:creationId xmlns:p14="http://schemas.microsoft.com/office/powerpoint/2010/main" val="7379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bwMode="auto">
          <a:xfrm>
            <a:off x="2778696" y="3013079"/>
            <a:ext cx="1166530" cy="200902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eaLnBrk="0" hangingPunct="0"/>
            <a:endParaRPr lang="en-GB" sz="1080" dirty="0">
              <a:solidFill>
                <a:schemeClr val="bg1"/>
              </a:solidFill>
              <a:latin typeface="Times New Roman" pitchFamily="18" charset="0"/>
            </a:endParaRPr>
          </a:p>
          <a:p>
            <a:pPr defTabSz="822960" eaLnBrk="0" hangingPunct="0"/>
            <a:endParaRPr lang="en-GB" sz="1440" dirty="0">
              <a:solidFill>
                <a:schemeClr val="bg1"/>
              </a:solidFill>
            </a:endParaRPr>
          </a:p>
          <a:p>
            <a:pPr algn="ctr" defTabSz="822960" eaLnBrk="0" hangingPunct="0"/>
            <a:br>
              <a:rPr lang="en-GB" sz="1440" dirty="0">
                <a:solidFill>
                  <a:schemeClr val="bg1"/>
                </a:solidFill>
              </a:rPr>
            </a:br>
            <a:r>
              <a:rPr lang="en-GB" sz="1440" dirty="0">
                <a:solidFill>
                  <a:schemeClr val="bg1"/>
                </a:solidFill>
              </a:rPr>
              <a:t>ASSETS</a:t>
            </a:r>
            <a:br>
              <a:rPr lang="en-GB" sz="1440" dirty="0">
                <a:solidFill>
                  <a:schemeClr val="bg1"/>
                </a:solidFill>
              </a:rPr>
            </a:br>
            <a:br>
              <a:rPr lang="en-GB" sz="1440" dirty="0">
                <a:solidFill>
                  <a:schemeClr val="bg1"/>
                </a:solidFill>
              </a:rPr>
            </a:br>
            <a:r>
              <a:rPr lang="en-GB" sz="1440" dirty="0">
                <a:solidFill>
                  <a:schemeClr val="bg1"/>
                </a:solidFill>
              </a:rPr>
              <a:t>170€</a:t>
            </a:r>
          </a:p>
          <a:p>
            <a:pPr defTabSz="822960" eaLnBrk="0" hangingPunct="0"/>
            <a:endParaRPr lang="en-GB" sz="1080" dirty="0">
              <a:solidFill>
                <a:schemeClr val="bg1"/>
              </a:solidFill>
              <a:latin typeface="Times New Roman" pitchFamily="18" charset="0"/>
            </a:endParaRPr>
          </a:p>
        </p:txBody>
      </p:sp>
      <p:sp>
        <p:nvSpPr>
          <p:cNvPr id="5" name="Rectángulo 4"/>
          <p:cNvSpPr/>
          <p:nvPr/>
        </p:nvSpPr>
        <p:spPr bwMode="auto">
          <a:xfrm>
            <a:off x="4004251" y="3013079"/>
            <a:ext cx="1443103" cy="117567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eaLnBrk="0" hangingPunct="0"/>
            <a:endParaRPr lang="en-GB" sz="1440" dirty="0">
              <a:solidFill>
                <a:schemeClr val="bg1"/>
              </a:solidFill>
            </a:endParaRPr>
          </a:p>
          <a:p>
            <a:pPr algn="ctr" defTabSz="822960" eaLnBrk="0" hangingPunct="0"/>
            <a:r>
              <a:rPr lang="en-GB" sz="1440" dirty="0">
                <a:solidFill>
                  <a:schemeClr val="bg1"/>
                </a:solidFill>
              </a:rPr>
              <a:t>LIABILITIES 100€</a:t>
            </a:r>
          </a:p>
          <a:p>
            <a:pPr defTabSz="822960" eaLnBrk="0" hangingPunct="0"/>
            <a:endParaRPr lang="en-GB" sz="1080" dirty="0">
              <a:solidFill>
                <a:schemeClr val="bg1"/>
              </a:solidFill>
              <a:latin typeface="Times New Roman" pitchFamily="18" charset="0"/>
            </a:endParaRPr>
          </a:p>
        </p:txBody>
      </p:sp>
      <p:sp>
        <p:nvSpPr>
          <p:cNvPr id="6" name="Rectángulo 5"/>
          <p:cNvSpPr/>
          <p:nvPr/>
        </p:nvSpPr>
        <p:spPr bwMode="auto">
          <a:xfrm>
            <a:off x="4004251" y="4206465"/>
            <a:ext cx="1443103" cy="815636"/>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r>
              <a:rPr lang="en-GB" sz="1440" dirty="0">
                <a:solidFill>
                  <a:schemeClr val="bg1"/>
                </a:solidFill>
              </a:rPr>
              <a:t>EQUITY</a:t>
            </a:r>
            <a:br>
              <a:rPr lang="en-GB" sz="1440" dirty="0">
                <a:solidFill>
                  <a:schemeClr val="bg1"/>
                </a:solidFill>
              </a:rPr>
            </a:br>
            <a:r>
              <a:rPr lang="en-GB" sz="1440" dirty="0">
                <a:solidFill>
                  <a:schemeClr val="bg1"/>
                </a:solidFill>
              </a:rPr>
              <a:t>70€</a:t>
            </a:r>
            <a:endParaRPr lang="en-GB" sz="1080" dirty="0">
              <a:solidFill>
                <a:schemeClr val="bg1"/>
              </a:solidFill>
              <a:latin typeface="Times New Roman" pitchFamily="18" charset="0"/>
            </a:endParaRPr>
          </a:p>
        </p:txBody>
      </p:sp>
      <p:sp>
        <p:nvSpPr>
          <p:cNvPr id="7" name="Rectángulo 6"/>
          <p:cNvSpPr/>
          <p:nvPr/>
        </p:nvSpPr>
        <p:spPr bwMode="auto">
          <a:xfrm>
            <a:off x="6089645" y="3022223"/>
            <a:ext cx="1166530" cy="3231216"/>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eaLnBrk="0" hangingPunct="0"/>
            <a:endParaRPr lang="en-GB" sz="1080" dirty="0">
              <a:solidFill>
                <a:schemeClr val="bg1"/>
              </a:solidFill>
              <a:latin typeface="Times New Roman" pitchFamily="18" charset="0"/>
            </a:endParaRPr>
          </a:p>
          <a:p>
            <a:pPr defTabSz="822960" eaLnBrk="0" hangingPunct="0"/>
            <a:endParaRPr lang="en-GB" sz="1440" dirty="0">
              <a:solidFill>
                <a:schemeClr val="bg1"/>
              </a:solidFill>
            </a:endParaRPr>
          </a:p>
          <a:p>
            <a:pPr algn="ctr" defTabSz="822960" eaLnBrk="0" hangingPunct="0"/>
            <a:br>
              <a:rPr lang="en-GB" sz="1440" dirty="0">
                <a:solidFill>
                  <a:schemeClr val="bg1"/>
                </a:solidFill>
              </a:rPr>
            </a:br>
            <a:r>
              <a:rPr lang="en-GB" sz="1440" dirty="0">
                <a:solidFill>
                  <a:schemeClr val="bg1"/>
                </a:solidFill>
              </a:rPr>
              <a:t>Turnover (sales)</a:t>
            </a:r>
          </a:p>
          <a:p>
            <a:endParaRPr lang="en-GB" sz="1440" dirty="0">
              <a:solidFill>
                <a:schemeClr val="bg1"/>
              </a:solidFill>
            </a:endParaRPr>
          </a:p>
          <a:p>
            <a:pPr algn="ctr"/>
            <a:r>
              <a:rPr lang="en-GB" sz="1440" dirty="0">
                <a:solidFill>
                  <a:schemeClr val="bg1"/>
                </a:solidFill>
              </a:rPr>
              <a:t>480€</a:t>
            </a:r>
          </a:p>
          <a:p>
            <a:pPr defTabSz="822960" eaLnBrk="0" hangingPunct="0"/>
            <a:endParaRPr lang="en-GB" sz="1080" dirty="0">
              <a:solidFill>
                <a:schemeClr val="bg1"/>
              </a:solidFill>
              <a:latin typeface="Times New Roman" pitchFamily="18" charset="0"/>
            </a:endParaRPr>
          </a:p>
        </p:txBody>
      </p:sp>
      <p:sp>
        <p:nvSpPr>
          <p:cNvPr id="8" name="Rectángulo 7"/>
          <p:cNvSpPr/>
          <p:nvPr/>
        </p:nvSpPr>
        <p:spPr bwMode="auto">
          <a:xfrm>
            <a:off x="7315200" y="3022223"/>
            <a:ext cx="1166530" cy="2259107"/>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endParaRPr lang="en-GB" sz="1440" dirty="0">
              <a:solidFill>
                <a:schemeClr val="bg1"/>
              </a:solidFill>
            </a:endParaRPr>
          </a:p>
          <a:p>
            <a:pPr algn="ctr"/>
            <a:endParaRPr lang="en-GB" sz="1440" dirty="0">
              <a:solidFill>
                <a:schemeClr val="bg1"/>
              </a:solidFill>
            </a:endParaRPr>
          </a:p>
          <a:p>
            <a:pPr algn="ctr"/>
            <a:br>
              <a:rPr lang="en-GB" sz="1440" dirty="0">
                <a:solidFill>
                  <a:schemeClr val="bg1"/>
                </a:solidFill>
              </a:rPr>
            </a:br>
            <a:r>
              <a:rPr lang="en-GB" sz="1440" dirty="0">
                <a:solidFill>
                  <a:schemeClr val="bg1"/>
                </a:solidFill>
              </a:rPr>
              <a:t>Expenses</a:t>
            </a:r>
          </a:p>
          <a:p>
            <a:pPr algn="ctr"/>
            <a:endParaRPr lang="en-GB" sz="1440" dirty="0">
              <a:solidFill>
                <a:schemeClr val="bg1"/>
              </a:solidFill>
            </a:endParaRPr>
          </a:p>
          <a:p>
            <a:pPr algn="ctr"/>
            <a:r>
              <a:rPr lang="en-GB" sz="1440" dirty="0">
                <a:solidFill>
                  <a:schemeClr val="bg1"/>
                </a:solidFill>
              </a:rPr>
              <a:t>469,80€</a:t>
            </a:r>
          </a:p>
          <a:p>
            <a:pPr algn="ctr"/>
            <a:endParaRPr lang="en-GB" sz="1440" dirty="0">
              <a:solidFill>
                <a:schemeClr val="bg1"/>
              </a:solidFill>
            </a:endParaRPr>
          </a:p>
        </p:txBody>
      </p:sp>
      <p:sp>
        <p:nvSpPr>
          <p:cNvPr id="9" name="Rectángulo 8"/>
          <p:cNvSpPr/>
          <p:nvPr/>
        </p:nvSpPr>
        <p:spPr bwMode="auto">
          <a:xfrm>
            <a:off x="7315200" y="5346138"/>
            <a:ext cx="1166530" cy="907300"/>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r>
              <a:rPr lang="en-GB" sz="1440" dirty="0">
                <a:solidFill>
                  <a:schemeClr val="bg1"/>
                </a:solidFill>
              </a:rPr>
              <a:t>Bottom line</a:t>
            </a:r>
            <a:br>
              <a:rPr lang="en-GB" sz="1440" dirty="0">
                <a:solidFill>
                  <a:schemeClr val="bg1"/>
                </a:solidFill>
              </a:rPr>
            </a:br>
            <a:r>
              <a:rPr lang="en-GB" sz="1440" dirty="0">
                <a:solidFill>
                  <a:schemeClr val="bg1"/>
                </a:solidFill>
              </a:rPr>
              <a:t>10,20€</a:t>
            </a:r>
          </a:p>
          <a:p>
            <a:pPr algn="ctr"/>
            <a:endParaRPr lang="en-GB" sz="1440" dirty="0">
              <a:solidFill>
                <a:schemeClr val="bg1"/>
              </a:solidFill>
            </a:endParaRPr>
          </a:p>
        </p:txBody>
      </p:sp>
      <p:cxnSp>
        <p:nvCxnSpPr>
          <p:cNvPr id="14" name="Conector angular 13"/>
          <p:cNvCxnSpPr>
            <a:stCxn id="3" idx="0"/>
            <a:endCxn id="7" idx="0"/>
          </p:cNvCxnSpPr>
          <p:nvPr/>
        </p:nvCxnSpPr>
        <p:spPr bwMode="auto">
          <a:xfrm rot="16200000" flipH="1">
            <a:off x="5012863" y="1362176"/>
            <a:ext cx="9144" cy="3310949"/>
          </a:xfrm>
          <a:prstGeom prst="bentConnector3">
            <a:avLst>
              <a:gd name="adj1" fmla="val -2250000"/>
            </a:avLst>
          </a:prstGeom>
          <a:solidFill>
            <a:schemeClr val="accent1"/>
          </a:solidFill>
          <a:ln w="9525" cap="flat" cmpd="sng" algn="ctr">
            <a:solidFill>
              <a:schemeClr val="tx1"/>
            </a:solidFill>
            <a:prstDash val="solid"/>
            <a:round/>
            <a:headEnd type="none" w="med" len="med"/>
            <a:tailEnd type="triangle"/>
          </a:ln>
          <a:effectLst/>
        </p:spPr>
      </p:cxnSp>
      <p:cxnSp>
        <p:nvCxnSpPr>
          <p:cNvPr id="18" name="Conector angular 17"/>
          <p:cNvCxnSpPr>
            <a:stCxn id="9" idx="2"/>
            <a:endCxn id="28" idx="2"/>
          </p:cNvCxnSpPr>
          <p:nvPr/>
        </p:nvCxnSpPr>
        <p:spPr bwMode="auto">
          <a:xfrm rot="5400000" flipH="1" flipV="1">
            <a:off x="8993416" y="4111468"/>
            <a:ext cx="1047018" cy="3236921"/>
          </a:xfrm>
          <a:prstGeom prst="bentConnector3">
            <a:avLst>
              <a:gd name="adj1" fmla="val -21833"/>
            </a:avLst>
          </a:prstGeom>
          <a:solidFill>
            <a:schemeClr val="accent1"/>
          </a:solidFill>
          <a:ln w="9525" cap="flat" cmpd="sng" algn="ctr">
            <a:solidFill>
              <a:schemeClr val="tx1"/>
            </a:solidFill>
            <a:prstDash val="solid"/>
            <a:round/>
            <a:headEnd type="none" w="med" len="med"/>
            <a:tailEnd type="triangle"/>
          </a:ln>
          <a:effectLst/>
        </p:spPr>
      </p:cxnSp>
      <p:cxnSp>
        <p:nvCxnSpPr>
          <p:cNvPr id="21" name="Conector angular 20"/>
          <p:cNvCxnSpPr>
            <a:stCxn id="9" idx="2"/>
          </p:cNvCxnSpPr>
          <p:nvPr/>
        </p:nvCxnSpPr>
        <p:spPr bwMode="auto">
          <a:xfrm rot="5400000">
            <a:off x="7704043" y="6447860"/>
            <a:ext cx="388843" cy="1"/>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p:spPr>
      </p:cxnSp>
      <p:sp>
        <p:nvSpPr>
          <p:cNvPr id="25" name="Rectángulo 24"/>
          <p:cNvSpPr/>
          <p:nvPr/>
        </p:nvSpPr>
        <p:spPr>
          <a:xfrm>
            <a:off x="7581647" y="6633919"/>
            <a:ext cx="1431802" cy="313932"/>
          </a:xfrm>
          <a:prstGeom prst="rect">
            <a:avLst/>
          </a:prstGeom>
        </p:spPr>
        <p:txBody>
          <a:bodyPr wrap="none">
            <a:spAutoFit/>
          </a:bodyPr>
          <a:lstStyle/>
          <a:p>
            <a:r>
              <a:rPr lang="en-GB" sz="1440" dirty="0"/>
              <a:t>Dividends: 3,20€</a:t>
            </a:r>
          </a:p>
        </p:txBody>
      </p:sp>
      <p:sp>
        <p:nvSpPr>
          <p:cNvPr id="26" name="Rectángulo 25"/>
          <p:cNvSpPr/>
          <p:nvPr/>
        </p:nvSpPr>
        <p:spPr>
          <a:xfrm>
            <a:off x="9064994" y="6111281"/>
            <a:ext cx="1879104" cy="313932"/>
          </a:xfrm>
          <a:prstGeom prst="rect">
            <a:avLst/>
          </a:prstGeom>
        </p:spPr>
        <p:txBody>
          <a:bodyPr wrap="none">
            <a:spAutoFit/>
          </a:bodyPr>
          <a:lstStyle/>
          <a:p>
            <a:r>
              <a:rPr lang="en-GB" sz="1440" dirty="0"/>
              <a:t>Capital reserves: 7,00€</a:t>
            </a:r>
          </a:p>
        </p:txBody>
      </p:sp>
      <p:sp>
        <p:nvSpPr>
          <p:cNvPr id="27" name="Rectángulo 26"/>
          <p:cNvSpPr/>
          <p:nvPr/>
        </p:nvSpPr>
        <p:spPr>
          <a:xfrm>
            <a:off x="3334097" y="5038978"/>
            <a:ext cx="1192186" cy="313932"/>
          </a:xfrm>
          <a:prstGeom prst="rect">
            <a:avLst/>
          </a:prstGeom>
        </p:spPr>
        <p:txBody>
          <a:bodyPr wrap="none">
            <a:spAutoFit/>
          </a:bodyPr>
          <a:lstStyle/>
          <a:p>
            <a:r>
              <a:rPr lang="en-GB" sz="1440" dirty="0"/>
              <a:t>Previous year</a:t>
            </a:r>
          </a:p>
        </p:txBody>
      </p:sp>
      <p:sp>
        <p:nvSpPr>
          <p:cNvPr id="28" name="Rectángulo 27"/>
          <p:cNvSpPr/>
          <p:nvPr/>
        </p:nvSpPr>
        <p:spPr>
          <a:xfrm>
            <a:off x="10289452" y="4892488"/>
            <a:ext cx="1691867" cy="313932"/>
          </a:xfrm>
          <a:prstGeom prst="rect">
            <a:avLst/>
          </a:prstGeom>
        </p:spPr>
        <p:txBody>
          <a:bodyPr wrap="square">
            <a:spAutoFit/>
          </a:bodyPr>
          <a:lstStyle/>
          <a:p>
            <a:r>
              <a:rPr lang="en-GB" sz="1440" dirty="0"/>
              <a:t>Current Year</a:t>
            </a:r>
          </a:p>
        </p:txBody>
      </p:sp>
      <p:sp>
        <p:nvSpPr>
          <p:cNvPr id="29" name="Rectángulo 28"/>
          <p:cNvSpPr/>
          <p:nvPr/>
        </p:nvSpPr>
        <p:spPr>
          <a:xfrm>
            <a:off x="6185141" y="1013200"/>
            <a:ext cx="2793009" cy="1089529"/>
          </a:xfrm>
          <a:prstGeom prst="rect">
            <a:avLst/>
          </a:prstGeom>
        </p:spPr>
        <p:txBody>
          <a:bodyPr wrap="none">
            <a:spAutoFit/>
          </a:bodyPr>
          <a:lstStyle/>
          <a:p>
            <a:pPr algn="ctr"/>
            <a:r>
              <a:rPr lang="en-GB" sz="2160" dirty="0"/>
              <a:t>Balance sheet </a:t>
            </a:r>
          </a:p>
          <a:p>
            <a:pPr algn="ctr"/>
            <a:r>
              <a:rPr lang="en-GB" sz="2160" dirty="0"/>
              <a:t>and </a:t>
            </a:r>
          </a:p>
          <a:p>
            <a:pPr algn="ctr"/>
            <a:r>
              <a:rPr lang="en-GB" sz="2160" dirty="0"/>
              <a:t>Profit and Loss account</a:t>
            </a:r>
          </a:p>
        </p:txBody>
      </p:sp>
      <p:sp>
        <p:nvSpPr>
          <p:cNvPr id="33" name="Rectángulo 32"/>
          <p:cNvSpPr/>
          <p:nvPr/>
        </p:nvSpPr>
        <p:spPr bwMode="auto">
          <a:xfrm>
            <a:off x="9648259" y="2878000"/>
            <a:ext cx="1166530" cy="200902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defTabSz="822960" eaLnBrk="0" hangingPunct="0"/>
            <a:endParaRPr lang="en-GB" sz="1080" dirty="0">
              <a:solidFill>
                <a:schemeClr val="bg1"/>
              </a:solidFill>
              <a:latin typeface="Times New Roman" pitchFamily="18" charset="0"/>
            </a:endParaRPr>
          </a:p>
          <a:p>
            <a:pPr defTabSz="822960" eaLnBrk="0" hangingPunct="0"/>
            <a:endParaRPr lang="en-GB" sz="1440" dirty="0">
              <a:solidFill>
                <a:schemeClr val="bg1"/>
              </a:solidFill>
            </a:endParaRPr>
          </a:p>
          <a:p>
            <a:pPr algn="ctr" defTabSz="822960" eaLnBrk="0" hangingPunct="0"/>
            <a:br>
              <a:rPr lang="en-GB" sz="1440" dirty="0">
                <a:solidFill>
                  <a:schemeClr val="bg1"/>
                </a:solidFill>
              </a:rPr>
            </a:br>
            <a:r>
              <a:rPr lang="en-GB" sz="1440" dirty="0">
                <a:solidFill>
                  <a:schemeClr val="bg1"/>
                </a:solidFill>
              </a:rPr>
              <a:t>ASSETS</a:t>
            </a:r>
          </a:p>
          <a:p>
            <a:pPr algn="ctr" defTabSz="822960" eaLnBrk="0" hangingPunct="0"/>
            <a:endParaRPr lang="en-GB" sz="1440" dirty="0">
              <a:solidFill>
                <a:schemeClr val="bg1"/>
              </a:solidFill>
            </a:endParaRPr>
          </a:p>
          <a:p>
            <a:pPr algn="ctr" defTabSz="822960" eaLnBrk="0" hangingPunct="0"/>
            <a:r>
              <a:rPr lang="en-GB" sz="1440" dirty="0">
                <a:solidFill>
                  <a:schemeClr val="bg1"/>
                </a:solidFill>
              </a:rPr>
              <a:t>177€</a:t>
            </a:r>
            <a:br>
              <a:rPr lang="en-GB" sz="1440" dirty="0">
                <a:solidFill>
                  <a:schemeClr val="bg1"/>
                </a:solidFill>
              </a:rPr>
            </a:br>
            <a:br>
              <a:rPr lang="en-GB" sz="1440" dirty="0">
                <a:solidFill>
                  <a:schemeClr val="bg1"/>
                </a:solidFill>
              </a:rPr>
            </a:br>
            <a:endParaRPr lang="en-GB" sz="1080" dirty="0">
              <a:solidFill>
                <a:schemeClr val="bg1"/>
              </a:solidFill>
              <a:latin typeface="Times New Roman" pitchFamily="18" charset="0"/>
            </a:endParaRPr>
          </a:p>
        </p:txBody>
      </p:sp>
      <p:sp>
        <p:nvSpPr>
          <p:cNvPr id="34" name="Rectángulo 33"/>
          <p:cNvSpPr/>
          <p:nvPr/>
        </p:nvSpPr>
        <p:spPr bwMode="auto">
          <a:xfrm>
            <a:off x="10873814" y="2878001"/>
            <a:ext cx="1539552" cy="1175674"/>
          </a:xfrm>
          <a:prstGeom prst="rect">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defTabSz="822960" eaLnBrk="0" hangingPunct="0"/>
            <a:endParaRPr lang="en-GB" sz="1440" dirty="0">
              <a:solidFill>
                <a:schemeClr val="bg1"/>
              </a:solidFill>
            </a:endParaRPr>
          </a:p>
          <a:p>
            <a:pPr algn="ctr" defTabSz="822960" eaLnBrk="0" hangingPunct="0"/>
            <a:r>
              <a:rPr lang="en-GB" sz="1440" dirty="0">
                <a:solidFill>
                  <a:schemeClr val="bg1"/>
                </a:solidFill>
              </a:rPr>
              <a:t>LIABILITIES</a:t>
            </a:r>
          </a:p>
          <a:p>
            <a:pPr algn="ctr" defTabSz="822960" eaLnBrk="0" hangingPunct="0"/>
            <a:r>
              <a:rPr lang="en-GB" sz="1440" dirty="0">
                <a:solidFill>
                  <a:schemeClr val="bg1"/>
                </a:solidFill>
              </a:rPr>
              <a:t>100€</a:t>
            </a:r>
            <a:endParaRPr lang="en-GB" sz="1080" dirty="0">
              <a:solidFill>
                <a:schemeClr val="bg1"/>
              </a:solidFill>
              <a:latin typeface="Times New Roman" pitchFamily="18" charset="0"/>
            </a:endParaRPr>
          </a:p>
        </p:txBody>
      </p:sp>
      <p:sp>
        <p:nvSpPr>
          <p:cNvPr id="35" name="Rectángulo 34"/>
          <p:cNvSpPr/>
          <p:nvPr/>
        </p:nvSpPr>
        <p:spPr bwMode="auto">
          <a:xfrm>
            <a:off x="10873814" y="4071386"/>
            <a:ext cx="1539552" cy="815636"/>
          </a:xfrm>
          <a:prstGeom prst="rect">
            <a:avLst/>
          </a:prstGeom>
          <a:solidFill>
            <a:srgbClr val="7030A0"/>
          </a:solidFill>
          <a:ln w="9525" cap="flat" cmpd="sng" algn="ctr">
            <a:solidFill>
              <a:schemeClr val="tx1"/>
            </a:solidFill>
            <a:prstDash val="solid"/>
            <a:round/>
            <a:headEnd type="none" w="med" len="med"/>
            <a:tailEnd type="none" w="med" len="med"/>
          </a:ln>
          <a:effectLst/>
        </p:spPr>
        <p:txBody>
          <a:bodyPr vert="horz" wrap="square" lIns="82296" tIns="41148" rIns="82296" bIns="41148" numCol="1" rtlCol="0" anchor="t" anchorCtr="0" compatLnSpc="1">
            <a:prstTxWarp prst="textNoShape">
              <a:avLst/>
            </a:prstTxWarp>
          </a:bodyPr>
          <a:lstStyle/>
          <a:p>
            <a:pPr algn="ctr"/>
            <a:r>
              <a:rPr lang="en-GB" sz="1440" dirty="0">
                <a:solidFill>
                  <a:schemeClr val="bg1"/>
                </a:solidFill>
              </a:rPr>
              <a:t>PATRIMONIO NETO</a:t>
            </a:r>
            <a:br>
              <a:rPr lang="en-GB" sz="1440" dirty="0">
                <a:solidFill>
                  <a:schemeClr val="bg1"/>
                </a:solidFill>
              </a:rPr>
            </a:br>
            <a:r>
              <a:rPr lang="en-GB" sz="1440" dirty="0">
                <a:solidFill>
                  <a:schemeClr val="bg1"/>
                </a:solidFill>
              </a:rPr>
              <a:t>77€</a:t>
            </a:r>
            <a:endParaRPr lang="en-GB" sz="1080" dirty="0">
              <a:solidFill>
                <a:schemeClr val="bg1"/>
              </a:solidFill>
              <a:latin typeface="Times New Roman" pitchFamily="18" charset="0"/>
            </a:endParaRPr>
          </a:p>
        </p:txBody>
      </p:sp>
    </p:spTree>
    <p:extLst>
      <p:ext uri="{BB962C8B-B14F-4D97-AF65-F5344CB8AC3E}">
        <p14:creationId xmlns:p14="http://schemas.microsoft.com/office/powerpoint/2010/main" val="1372739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3786442880"/>
              </p:ext>
            </p:extLst>
          </p:nvPr>
        </p:nvGraphicFramePr>
        <p:xfrm>
          <a:off x="1458411" y="1678330"/>
          <a:ext cx="12639554" cy="5949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p:cNvSpPr/>
          <p:nvPr/>
        </p:nvSpPr>
        <p:spPr>
          <a:xfrm>
            <a:off x="2389853" y="485597"/>
            <a:ext cx="3499588" cy="443198"/>
          </a:xfrm>
          <a:prstGeom prst="rect">
            <a:avLst/>
          </a:prstGeom>
          <a:solidFill>
            <a:srgbClr val="B8AC64"/>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r>
              <a:rPr lang="en-GB" sz="2160" b="1" i="1">
                <a:solidFill>
                  <a:schemeClr val="tx2">
                    <a:lumMod val="65000"/>
                    <a:lumOff val="35000"/>
                  </a:schemeClr>
                </a:solidFill>
                <a:latin typeface="Georgia" panose="02040502050405020303" pitchFamily="18" charset="0"/>
              </a:rPr>
              <a:t>Rating areas</a:t>
            </a:r>
            <a:endParaRPr lang="en-GB" sz="2160" b="1" i="1" dirty="0">
              <a:solidFill>
                <a:schemeClr val="tx2">
                  <a:lumMod val="65000"/>
                  <a:lumOff val="35000"/>
                </a:schemeClr>
              </a:solidFill>
              <a:latin typeface="Georgia" panose="02040502050405020303" pitchFamily="18" charset="0"/>
            </a:endParaRPr>
          </a:p>
        </p:txBody>
      </p:sp>
    </p:spTree>
    <p:extLst>
      <p:ext uri="{BB962C8B-B14F-4D97-AF65-F5344CB8AC3E}">
        <p14:creationId xmlns:p14="http://schemas.microsoft.com/office/powerpoint/2010/main" val="14539658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2816896"/>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Rectángulo 2"/>
          <p:cNvSpPr/>
          <p:nvPr/>
        </p:nvSpPr>
        <p:spPr>
          <a:xfrm>
            <a:off x="1005840" y="481465"/>
            <a:ext cx="12618720" cy="1617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6000" b="1" i="1" kern="1200">
                <a:solidFill>
                  <a:srgbClr val="FFFFFF"/>
                </a:solidFill>
                <a:latin typeface="+mj-lt"/>
                <a:ea typeface="+mj-ea"/>
                <a:cs typeface="+mj-cs"/>
              </a:rPr>
              <a:t>Example of Quantitative Ratio Calculation</a:t>
            </a:r>
          </a:p>
        </p:txBody>
      </p:sp>
      <p:sp>
        <p:nvSpPr>
          <p:cNvPr id="2" name="Rectángulo 1"/>
          <p:cNvSpPr/>
          <p:nvPr/>
        </p:nvSpPr>
        <p:spPr>
          <a:xfrm>
            <a:off x="1005840" y="3104146"/>
            <a:ext cx="12618720" cy="43082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hlinkClick r:id="rId2"/>
              </a:rPr>
              <a:t>https://github.com/manoelgadi/ESMA/tree/main/Day3_ESGRating</a:t>
            </a: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02_ie_esma_traditional_rating.ipynb</a:t>
            </a:r>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u="sng" dirty="0">
                <a:solidFill>
                  <a:schemeClr val="accent2">
                    <a:lumMod val="50000"/>
                  </a:schemeClr>
                </a:solidFill>
                <a:highlight>
                  <a:srgbClr val="FFFF00"/>
                </a:highlight>
              </a:rPr>
              <a:t>It is supervised</a:t>
            </a:r>
            <a:r>
              <a:rPr lang="en-US" sz="2600" dirty="0"/>
              <a:t>, so it is powerful, it is predicting if a company is  </a:t>
            </a:r>
            <a:r>
              <a:rPr lang="en-GB" sz="2600" dirty="0"/>
              <a:t>paying back debts and interest.</a:t>
            </a:r>
            <a:endParaRPr lang="en-US" sz="2600" dirty="0"/>
          </a:p>
        </p:txBody>
      </p:sp>
      <p:sp>
        <p:nvSpPr>
          <p:cNvPr id="13" name="Rectangle 6"/>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spTree>
    <p:extLst>
      <p:ext uri="{BB962C8B-B14F-4D97-AF65-F5344CB8AC3E}">
        <p14:creationId xmlns:p14="http://schemas.microsoft.com/office/powerpoint/2010/main" val="232727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17</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Using ratios in modelling:</a:t>
            </a:r>
          </a:p>
        </p:txBody>
      </p:sp>
      <p:sp>
        <p:nvSpPr>
          <p:cNvPr id="4" name="Rectángulo 3"/>
          <p:cNvSpPr/>
          <p:nvPr/>
        </p:nvSpPr>
        <p:spPr>
          <a:xfrm>
            <a:off x="2646710" y="1695331"/>
            <a:ext cx="1393587" cy="683264"/>
          </a:xfrm>
          <a:prstGeom prst="rect">
            <a:avLst/>
          </a:prstGeom>
        </p:spPr>
        <p:txBody>
          <a:bodyPr wrap="none">
            <a:spAutoFit/>
          </a:bodyPr>
          <a:lstStyle/>
          <a:p>
            <a:r>
              <a:rPr lang="es-ES" sz="3840" b="1" dirty="0">
                <a:solidFill>
                  <a:srgbClr val="000000"/>
                </a:solidFill>
                <a:latin typeface="Calibri" panose="020F0502020204030204" pitchFamily="34" charset="0"/>
              </a:rPr>
              <a:t>Ratio:</a:t>
            </a:r>
            <a:endParaRPr lang="es-ES" sz="3840" b="1" dirty="0">
              <a:solidFill>
                <a:srgbClr val="000000"/>
              </a:solidFill>
              <a:latin typeface="Times New Roman" panose="02020603050405020304" pitchFamily="18" charset="0"/>
            </a:endParaRPr>
          </a:p>
        </p:txBody>
      </p:sp>
      <p:sp>
        <p:nvSpPr>
          <p:cNvPr id="14" name="Rectángulo 13"/>
          <p:cNvSpPr/>
          <p:nvPr/>
        </p:nvSpPr>
        <p:spPr>
          <a:xfrm>
            <a:off x="2649082" y="252305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15" name="Rectángulo 14"/>
          <p:cNvSpPr/>
          <p:nvPr/>
        </p:nvSpPr>
        <p:spPr>
          <a:xfrm>
            <a:off x="2649083" y="3235932"/>
            <a:ext cx="9325014" cy="387798"/>
          </a:xfrm>
          <a:prstGeom prst="rect">
            <a:avLst/>
          </a:prstGeom>
        </p:spPr>
        <p:txBody>
          <a:bodyPr wrap="squar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1.877.282 € / 8.405.131 € = 81,52 days</a:t>
            </a:r>
          </a:p>
        </p:txBody>
      </p:sp>
      <p:sp>
        <p:nvSpPr>
          <p:cNvPr id="5" name="Rectángulo 4"/>
          <p:cNvSpPr/>
          <p:nvPr/>
        </p:nvSpPr>
        <p:spPr>
          <a:xfrm>
            <a:off x="3208853" y="4287619"/>
            <a:ext cx="10406786" cy="3416320"/>
          </a:xfrm>
          <a:prstGeom prst="rect">
            <a:avLst/>
          </a:prstGeom>
        </p:spPr>
        <p:txBody>
          <a:bodyPr wrap="square">
            <a:spAutoFit/>
          </a:bodyPr>
          <a:lstStyle/>
          <a:p>
            <a:r>
              <a:rPr lang="en-GB" sz="2160" dirty="0"/>
              <a:t>Cons of using the ratio as it is:</a:t>
            </a:r>
          </a:p>
          <a:p>
            <a:pPr marL="411480" indent="-411480">
              <a:buFont typeface="Arial" panose="020B0604020202020204" pitchFamily="34" charset="0"/>
              <a:buChar char="•"/>
            </a:pPr>
            <a:r>
              <a:rPr lang="en-GB" sz="2160" dirty="0"/>
              <a:t>Drives dominance when combining ratios with very different scales.</a:t>
            </a:r>
          </a:p>
          <a:p>
            <a:pPr marL="411480" indent="-411480">
              <a:buFont typeface="Arial" panose="020B0604020202020204" pitchFamily="34" charset="0"/>
              <a:buChar char="•"/>
            </a:pPr>
            <a:r>
              <a:rPr lang="en-GB" sz="2160" dirty="0"/>
              <a:t>It overestimates differences between very good and average.</a:t>
            </a:r>
          </a:p>
          <a:p>
            <a:pPr marL="411480" indent="-411480">
              <a:buFont typeface="Arial" panose="020B0604020202020204" pitchFamily="34" charset="0"/>
              <a:buChar char="•"/>
            </a:pPr>
            <a:endParaRPr lang="en-GB" sz="2160" dirty="0"/>
          </a:p>
          <a:p>
            <a:pPr marL="411480" indent="-411480">
              <a:buFont typeface="Arial" panose="020B0604020202020204" pitchFamily="34" charset="0"/>
              <a:buChar char="•"/>
            </a:pPr>
            <a:endParaRPr lang="en-GB" sz="2160" dirty="0"/>
          </a:p>
          <a:p>
            <a:r>
              <a:rPr lang="en-GB" sz="2160" dirty="0"/>
              <a:t>Company Rating are affected by sector. So, it should be "de-sectorized" (similar to Damodaran unlevered beta). </a:t>
            </a:r>
          </a:p>
          <a:p>
            <a:endParaRPr lang="en-GB" sz="2160" dirty="0"/>
          </a:p>
          <a:p>
            <a:r>
              <a:rPr lang="en-GB" sz="2160" dirty="0"/>
              <a:t>The same goes with, </a:t>
            </a:r>
            <a:r>
              <a:rPr lang="en-GB" sz="2160" dirty="0">
                <a:solidFill>
                  <a:schemeClr val="accent2">
                    <a:lumMod val="50000"/>
                  </a:schemeClr>
                </a:solidFill>
                <a:highlight>
                  <a:srgbClr val="FFFF00"/>
                </a:highlight>
              </a:rPr>
              <a:t>ESG Rating</a:t>
            </a:r>
            <a:r>
              <a:rPr lang="en-GB" sz="2160" dirty="0"/>
              <a:t> which are affected by sector. </a:t>
            </a:r>
          </a:p>
          <a:p>
            <a:endParaRPr lang="en-GB" sz="2160" dirty="0"/>
          </a:p>
        </p:txBody>
      </p:sp>
    </p:spTree>
    <p:extLst>
      <p:ext uri="{BB962C8B-B14F-4D97-AF65-F5344CB8AC3E}">
        <p14:creationId xmlns:p14="http://schemas.microsoft.com/office/powerpoint/2010/main" val="238888580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18</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1</a:t>
            </a:r>
          </a:p>
        </p:txBody>
      </p:sp>
      <p:pic>
        <p:nvPicPr>
          <p:cNvPr id="1025" name="Picture 1" descr="http://www.saedsayad.com/images/Binn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504" y="2473018"/>
            <a:ext cx="6185435" cy="3430720"/>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4204454" y="1771288"/>
            <a:ext cx="1728358" cy="683264"/>
          </a:xfrm>
          <a:prstGeom prst="rect">
            <a:avLst/>
          </a:prstGeom>
        </p:spPr>
        <p:txBody>
          <a:bodyPr wrap="none">
            <a:spAutoFit/>
          </a:bodyPr>
          <a:lstStyle/>
          <a:p>
            <a:r>
              <a:rPr lang="en-US" sz="3840" b="1" dirty="0">
                <a:solidFill>
                  <a:srgbClr val="000000"/>
                </a:solidFill>
                <a:latin typeface="Calibri" panose="020F0502020204030204" pitchFamily="34" charset="0"/>
              </a:rPr>
              <a:t>Binning</a:t>
            </a:r>
            <a:endParaRPr lang="en-US" sz="3840" b="1"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51134712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19</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26" name="Rectángulo 25"/>
          <p:cNvSpPr/>
          <p:nvPr/>
        </p:nvSpPr>
        <p:spPr>
          <a:xfrm>
            <a:off x="5129999" y="2559427"/>
            <a:ext cx="3454792"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Percentile (Rank or Quantile)</a:t>
            </a:r>
            <a:endParaRPr lang="en-GB" sz="2160" dirty="0"/>
          </a:p>
        </p:txBody>
      </p:sp>
      <p:sp>
        <p:nvSpPr>
          <p:cNvPr id="27" name="Rectángulo 26"/>
          <p:cNvSpPr/>
          <p:nvPr/>
        </p:nvSpPr>
        <p:spPr>
          <a:xfrm>
            <a:off x="5114013" y="3685860"/>
            <a:ext cx="1784463"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Normalization</a:t>
            </a:r>
            <a:endParaRPr lang="en-GB" sz="2160" dirty="0"/>
          </a:p>
        </p:txBody>
      </p:sp>
      <p:sp>
        <p:nvSpPr>
          <p:cNvPr id="34" name="Rectángulo 33"/>
          <p:cNvSpPr/>
          <p:nvPr/>
        </p:nvSpPr>
        <p:spPr>
          <a:xfrm>
            <a:off x="4290864" y="2559426"/>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2.1</a:t>
            </a:r>
            <a:endParaRPr lang="en-GB" sz="2160" dirty="0"/>
          </a:p>
        </p:txBody>
      </p:sp>
      <p:sp>
        <p:nvSpPr>
          <p:cNvPr id="35" name="Rectángulo 34"/>
          <p:cNvSpPr/>
          <p:nvPr/>
        </p:nvSpPr>
        <p:spPr>
          <a:xfrm>
            <a:off x="4290864" y="3685860"/>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2.2</a:t>
            </a:r>
            <a:endParaRPr lang="en-GB" sz="2160" dirty="0"/>
          </a:p>
        </p:txBody>
      </p:sp>
      <p:sp>
        <p:nvSpPr>
          <p:cNvPr id="10" name="Rectángulo 9"/>
          <p:cNvSpPr/>
          <p:nvPr/>
        </p:nvSpPr>
        <p:spPr>
          <a:xfrm>
            <a:off x="5114012" y="4812293"/>
            <a:ext cx="2935484"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160" dirty="0"/>
              <a:t>Bucketing Normalization</a:t>
            </a:r>
          </a:p>
        </p:txBody>
      </p:sp>
      <p:sp>
        <p:nvSpPr>
          <p:cNvPr id="11" name="Rectángulo 10"/>
          <p:cNvSpPr/>
          <p:nvPr/>
        </p:nvSpPr>
        <p:spPr>
          <a:xfrm>
            <a:off x="4290864" y="4812293"/>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2.3</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a:t>
            </a:r>
          </a:p>
        </p:txBody>
      </p:sp>
    </p:spTree>
    <p:extLst>
      <p:ext uri="{BB962C8B-B14F-4D97-AF65-F5344CB8AC3E}">
        <p14:creationId xmlns:p14="http://schemas.microsoft.com/office/powerpoint/2010/main" val="164387775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28530"/>
            <a:ext cx="6957417"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Major ESG Rating Agencies</a:t>
            </a:r>
            <a:endParaRPr lang="en-US" sz="4450" dirty="0"/>
          </a:p>
        </p:txBody>
      </p:sp>
      <p:pic>
        <p:nvPicPr>
          <p:cNvPr id="3" name="Image 0" descr="preencoded.png"/>
          <p:cNvPicPr>
            <a:picLocks noChangeAspect="1"/>
          </p:cNvPicPr>
          <p:nvPr/>
        </p:nvPicPr>
        <p:blipFill>
          <a:blip r:embed="rId3"/>
          <a:stretch>
            <a:fillRect/>
          </a:stretch>
        </p:blipFill>
        <p:spPr>
          <a:xfrm>
            <a:off x="793790" y="3690938"/>
            <a:ext cx="566976" cy="566976"/>
          </a:xfrm>
          <a:prstGeom prst="rect">
            <a:avLst/>
          </a:prstGeom>
        </p:spPr>
      </p:pic>
      <p:sp>
        <p:nvSpPr>
          <p:cNvPr id="4" name="Text 1"/>
          <p:cNvSpPr/>
          <p:nvPr/>
        </p:nvSpPr>
        <p:spPr>
          <a:xfrm>
            <a:off x="793790"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MSCI and PWC</a:t>
            </a:r>
            <a:endParaRPr lang="en-US" sz="2200" dirty="0"/>
          </a:p>
        </p:txBody>
      </p:sp>
      <p:sp>
        <p:nvSpPr>
          <p:cNvPr id="5" name="Text 2"/>
          <p:cNvSpPr/>
          <p:nvPr/>
        </p:nvSpPr>
        <p:spPr>
          <a:xfrm>
            <a:off x="793790" y="4975146"/>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Industry-specific ESG risks and opportunities</a:t>
            </a:r>
            <a:endParaRPr lang="en-US" sz="1750" dirty="0"/>
          </a:p>
        </p:txBody>
      </p:sp>
      <p:pic>
        <p:nvPicPr>
          <p:cNvPr id="6" name="Image 1" descr="preencoded.png"/>
          <p:cNvPicPr>
            <a:picLocks noChangeAspect="1"/>
          </p:cNvPicPr>
          <p:nvPr/>
        </p:nvPicPr>
        <p:blipFill>
          <a:blip r:embed="rId4"/>
          <a:stretch>
            <a:fillRect/>
          </a:stretch>
        </p:blipFill>
        <p:spPr>
          <a:xfrm>
            <a:off x="5254704" y="3690938"/>
            <a:ext cx="566976" cy="566976"/>
          </a:xfrm>
          <a:prstGeom prst="rect">
            <a:avLst/>
          </a:prstGeom>
        </p:spPr>
      </p:pic>
      <p:sp>
        <p:nvSpPr>
          <p:cNvPr id="7" name="Text 3"/>
          <p:cNvSpPr/>
          <p:nvPr/>
        </p:nvSpPr>
        <p:spPr>
          <a:xfrm>
            <a:off x="5254704"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S&amp;P, Moody's and Fitch</a:t>
            </a:r>
            <a:endParaRPr lang="en-US" sz="2200" dirty="0"/>
          </a:p>
        </p:txBody>
      </p:sp>
      <p:sp>
        <p:nvSpPr>
          <p:cNvPr id="8" name="Text 4"/>
          <p:cNvSpPr/>
          <p:nvPr/>
        </p:nvSpPr>
        <p:spPr>
          <a:xfrm>
            <a:off x="5254704" y="4975146"/>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Integrates environmental and financial performance</a:t>
            </a:r>
            <a:endParaRPr lang="en-US" sz="1750" dirty="0"/>
          </a:p>
        </p:txBody>
      </p:sp>
      <p:pic>
        <p:nvPicPr>
          <p:cNvPr id="9" name="Image 2" descr="preencoded.png"/>
          <p:cNvPicPr>
            <a:picLocks noChangeAspect="1"/>
          </p:cNvPicPr>
          <p:nvPr/>
        </p:nvPicPr>
        <p:blipFill>
          <a:blip r:embed="rId5"/>
          <a:stretch>
            <a:fillRect/>
          </a:stretch>
        </p:blipFill>
        <p:spPr>
          <a:xfrm>
            <a:off x="9715738" y="3690938"/>
            <a:ext cx="566976" cy="566976"/>
          </a:xfrm>
          <a:prstGeom prst="rect">
            <a:avLst/>
          </a:prstGeom>
        </p:spPr>
      </p:pic>
      <p:sp>
        <p:nvSpPr>
          <p:cNvPr id="10" name="Text 5"/>
          <p:cNvSpPr/>
          <p:nvPr/>
        </p:nvSpPr>
        <p:spPr>
          <a:xfrm>
            <a:off x="9715738" y="448472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Sustainalytics</a:t>
            </a:r>
            <a:endParaRPr lang="en-US" sz="2200" dirty="0"/>
          </a:p>
        </p:txBody>
      </p:sp>
      <p:sp>
        <p:nvSpPr>
          <p:cNvPr id="11" name="Text 6"/>
          <p:cNvSpPr/>
          <p:nvPr/>
        </p:nvSpPr>
        <p:spPr>
          <a:xfrm>
            <a:off x="9715738" y="4975146"/>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Measures ESG risk exposure and management</a:t>
            </a:r>
            <a:endParaRPr lang="en-US" sz="1750" dirty="0"/>
          </a:p>
        </p:txBody>
      </p:sp>
    </p:spTree>
    <p:extLst>
      <p:ext uri="{BB962C8B-B14F-4D97-AF65-F5344CB8AC3E}">
        <p14:creationId xmlns:p14="http://schemas.microsoft.com/office/powerpoint/2010/main" val="1162580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20</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34" name="Rectángulo 33"/>
          <p:cNvSpPr/>
          <p:nvPr/>
        </p:nvSpPr>
        <p:spPr>
          <a:xfrm>
            <a:off x="2908311" y="1695331"/>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2.1</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2.1</a:t>
            </a:r>
          </a:p>
        </p:txBody>
      </p:sp>
      <p:sp>
        <p:nvSpPr>
          <p:cNvPr id="19" name="Rectangle 4"/>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440" dirty="0">
                <a:latin typeface="Arial" panose="020B0604020202020204" pitchFamily="34" charset="0"/>
              </a:rPr>
            </a:br>
            <a:endParaRPr lang="en-GB" altLang="en-US" sz="1440" dirty="0">
              <a:latin typeface="Arial" panose="020B0604020202020204" pitchFamily="34" charset="0"/>
            </a:endParaRPr>
          </a:p>
        </p:txBody>
      </p:sp>
      <p:sp>
        <p:nvSpPr>
          <p:cNvPr id="20" name="Rectángulo 19"/>
          <p:cNvSpPr/>
          <p:nvPr/>
        </p:nvSpPr>
        <p:spPr>
          <a:xfrm>
            <a:off x="2649082" y="252305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21" name="Rectángulo 20"/>
          <p:cNvSpPr/>
          <p:nvPr/>
        </p:nvSpPr>
        <p:spPr>
          <a:xfrm>
            <a:off x="2649083" y="3235932"/>
            <a:ext cx="9325014" cy="387798"/>
          </a:xfrm>
          <a:prstGeom prst="rect">
            <a:avLst/>
          </a:prstGeom>
        </p:spPr>
        <p:txBody>
          <a:bodyPr wrap="squar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1.877.282 € / 8.405.131 € = 81,52 days</a:t>
            </a:r>
          </a:p>
        </p:txBody>
      </p:sp>
      <p:sp>
        <p:nvSpPr>
          <p:cNvPr id="22" name="Rectángulo 21"/>
          <p:cNvSpPr/>
          <p:nvPr/>
        </p:nvSpPr>
        <p:spPr>
          <a:xfrm>
            <a:off x="2649082" y="4190756"/>
            <a:ext cx="7082901"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Variable transformation (equivalent to categorization for individuals):</a:t>
            </a:r>
          </a:p>
          <a:p>
            <a:r>
              <a:rPr lang="en-GB" sz="1920" dirty="0">
                <a:latin typeface="Calibri" panose="020F0502020204030204" pitchFamily="34" charset="0"/>
                <a:cs typeface="Times New Roman" panose="02020603050405020304" pitchFamily="18" charset="0"/>
              </a:rPr>
              <a:t>	option 1): Percentile</a:t>
            </a:r>
          </a:p>
        </p:txBody>
      </p:sp>
      <p:pic>
        <p:nvPicPr>
          <p:cNvPr id="23" name="Imagen 22"/>
          <p:cNvPicPr>
            <a:picLocks noChangeAspect="1"/>
          </p:cNvPicPr>
          <p:nvPr/>
        </p:nvPicPr>
        <p:blipFill>
          <a:blip r:embed="rId2" cstate="print"/>
          <a:stretch>
            <a:fillRect/>
          </a:stretch>
        </p:blipFill>
        <p:spPr>
          <a:xfrm>
            <a:off x="2919767" y="5276051"/>
            <a:ext cx="6709998" cy="624078"/>
          </a:xfrm>
          <a:prstGeom prst="rect">
            <a:avLst/>
          </a:prstGeom>
        </p:spPr>
      </p:pic>
      <p:sp>
        <p:nvSpPr>
          <p:cNvPr id="24" name="Cerrar llave 23"/>
          <p:cNvSpPr/>
          <p:nvPr/>
        </p:nvSpPr>
        <p:spPr bwMode="auto">
          <a:xfrm>
            <a:off x="9734345" y="5137450"/>
            <a:ext cx="324036" cy="1036915"/>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endParaRPr lang="en-GB" sz="1440" dirty="0"/>
          </a:p>
        </p:txBody>
      </p:sp>
      <p:sp>
        <p:nvSpPr>
          <p:cNvPr id="25" name="Rectángulo 24"/>
          <p:cNvSpPr/>
          <p:nvPr/>
        </p:nvSpPr>
        <p:spPr>
          <a:xfrm>
            <a:off x="10058381" y="4340094"/>
            <a:ext cx="2548663" cy="2252924"/>
          </a:xfrm>
          <a:prstGeom prst="rect">
            <a:avLst/>
          </a:prstGeom>
        </p:spPr>
        <p:txBody>
          <a:bodyPr wrap="square">
            <a:spAutoFit/>
          </a:bodyPr>
          <a:lstStyle/>
          <a:p>
            <a:pPr algn="ctr"/>
            <a:r>
              <a:rPr lang="en-GB" sz="1440" dirty="0"/>
              <a:t>Easy to understand,</a:t>
            </a:r>
            <a:br>
              <a:rPr lang="en-GB" sz="1440" dirty="0"/>
            </a:br>
            <a:r>
              <a:rPr lang="en-GB" sz="1440" dirty="0"/>
              <a:t>but requires constant update of the ranking</a:t>
            </a:r>
            <a:br>
              <a:rPr lang="en-GB" sz="1440" dirty="0"/>
            </a:br>
            <a:r>
              <a:rPr lang="en-GB" sz="1440" dirty="0"/>
              <a:t>(MEAN: as it works with the order it eliminates problems with outliers driving any mean calculation), it underestimates differences between very good and average.</a:t>
            </a:r>
          </a:p>
          <a:p>
            <a:pPr algn="ctr"/>
            <a:endParaRPr lang="en-GB" sz="1080" dirty="0"/>
          </a:p>
        </p:txBody>
      </p:sp>
      <p:sp>
        <p:nvSpPr>
          <p:cNvPr id="14" name="Rectángulo 13"/>
          <p:cNvSpPr/>
          <p:nvPr/>
        </p:nvSpPr>
        <p:spPr>
          <a:xfrm>
            <a:off x="3685997" y="1691513"/>
            <a:ext cx="3454792"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Percentile (Rank or Quantile)</a:t>
            </a:r>
            <a:endParaRPr lang="en-GB" sz="2160" dirty="0"/>
          </a:p>
        </p:txBody>
      </p:sp>
    </p:spTree>
    <p:extLst>
      <p:ext uri="{BB962C8B-B14F-4D97-AF65-F5344CB8AC3E}">
        <p14:creationId xmlns:p14="http://schemas.microsoft.com/office/powerpoint/2010/main" val="243831634"/>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2519467" y="1522512"/>
            <a:ext cx="9461851" cy="424732"/>
          </a:xfrm>
          <a:prstGeom prst="rect">
            <a:avLst/>
          </a:prstGeom>
        </p:spPr>
        <p:txBody>
          <a:bodyPr wrap="square">
            <a:spAutoFit/>
          </a:bodyPr>
          <a:lstStyle/>
          <a:p>
            <a:r>
              <a:rPr lang="en-GB" sz="2160" dirty="0"/>
              <a:t>Ranking in comparison with other companies</a:t>
            </a:r>
          </a:p>
        </p:txBody>
      </p:sp>
      <p:pic>
        <p:nvPicPr>
          <p:cNvPr id="9" name="Imagen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48562" y="2361515"/>
            <a:ext cx="9052560" cy="4431983"/>
          </a:xfrm>
          <a:prstGeom prst="rect">
            <a:avLst/>
          </a:prstGeom>
        </p:spPr>
      </p:pic>
    </p:spTree>
    <p:extLst>
      <p:ext uri="{BB962C8B-B14F-4D97-AF65-F5344CB8AC3E}">
        <p14:creationId xmlns:p14="http://schemas.microsoft.com/office/powerpoint/2010/main" val="1362849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22</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26" name="Rectángulo 25"/>
          <p:cNvSpPr/>
          <p:nvPr/>
        </p:nvSpPr>
        <p:spPr>
          <a:xfrm>
            <a:off x="3730425" y="1695333"/>
            <a:ext cx="1784463"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Normalization</a:t>
            </a:r>
            <a:endParaRPr lang="en-GB" sz="2160" dirty="0"/>
          </a:p>
        </p:txBody>
      </p:sp>
      <p:sp>
        <p:nvSpPr>
          <p:cNvPr id="34" name="Rectángulo 33"/>
          <p:cNvSpPr/>
          <p:nvPr/>
        </p:nvSpPr>
        <p:spPr>
          <a:xfrm>
            <a:off x="2908311" y="1695331"/>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2.2</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2.2</a:t>
            </a:r>
          </a:p>
        </p:txBody>
      </p:sp>
      <p:sp>
        <p:nvSpPr>
          <p:cNvPr id="19" name="Rectangle 4"/>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440" dirty="0">
                <a:latin typeface="Arial" panose="020B0604020202020204" pitchFamily="34" charset="0"/>
              </a:rPr>
            </a:br>
            <a:endParaRPr lang="en-GB" altLang="en-US" sz="1440" dirty="0">
              <a:latin typeface="Arial" panose="020B0604020202020204" pitchFamily="34" charset="0"/>
            </a:endParaRPr>
          </a:p>
        </p:txBody>
      </p:sp>
      <p:sp>
        <p:nvSpPr>
          <p:cNvPr id="20" name="Rectángulo 19"/>
          <p:cNvSpPr/>
          <p:nvPr/>
        </p:nvSpPr>
        <p:spPr>
          <a:xfrm>
            <a:off x="2649082" y="252305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21" name="Rectángulo 20"/>
          <p:cNvSpPr/>
          <p:nvPr/>
        </p:nvSpPr>
        <p:spPr>
          <a:xfrm>
            <a:off x="2649083" y="3235932"/>
            <a:ext cx="9325014" cy="387798"/>
          </a:xfrm>
          <a:prstGeom prst="rect">
            <a:avLst/>
          </a:prstGeom>
        </p:spPr>
        <p:txBody>
          <a:bodyPr wrap="squar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1.877.282 € / 8.405.131 € = 81,52 days</a:t>
            </a:r>
          </a:p>
        </p:txBody>
      </p:sp>
      <p:sp>
        <p:nvSpPr>
          <p:cNvPr id="22" name="Rectángulo 21"/>
          <p:cNvSpPr/>
          <p:nvPr/>
        </p:nvSpPr>
        <p:spPr>
          <a:xfrm>
            <a:off x="2649082" y="4190756"/>
            <a:ext cx="7082901"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Variable transformation (equivalent to categorization for individuals):</a:t>
            </a:r>
          </a:p>
          <a:p>
            <a:r>
              <a:rPr lang="en-GB" sz="1920" dirty="0">
                <a:latin typeface="Calibri" panose="020F0502020204030204" pitchFamily="34" charset="0"/>
                <a:cs typeface="Times New Roman" panose="02020603050405020304" pitchFamily="18" charset="0"/>
              </a:rPr>
              <a:t>	option 1): Percentile</a:t>
            </a:r>
          </a:p>
        </p:txBody>
      </p:sp>
      <p:pic>
        <p:nvPicPr>
          <p:cNvPr id="14" name="Picture 2" descr="http://www.regentsprep.org/regents/math/algtrig/ats2/normal67.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8090" y="5112868"/>
            <a:ext cx="4549280" cy="1491139"/>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575252" y="6846598"/>
            <a:ext cx="13867523" cy="461665"/>
          </a:xfrm>
          <a:prstGeom prst="rect">
            <a:avLst/>
          </a:prstGeom>
        </p:spPr>
        <p:txBody>
          <a:bodyPr wrap="square">
            <a:spAutoFit/>
          </a:bodyPr>
          <a:lstStyle/>
          <a:p>
            <a:pPr algn="ctr"/>
            <a:r>
              <a:rPr lang="en-GB" sz="2400" dirty="0">
                <a:latin typeface="Calibri" panose="020F0502020204030204" pitchFamily="34" charset="0"/>
                <a:ea typeface="Times New Roman" panose="02020603050405020304" pitchFamily="18" charset="0"/>
                <a:cs typeface="Times New Roman" panose="02020603050405020304" pitchFamily="18" charset="0"/>
              </a:rPr>
              <a:t>Variable = (</a:t>
            </a:r>
            <a:r>
              <a:rPr lang="en-GB" sz="2400" dirty="0"/>
              <a:t>121 days – median)/ standard deviation</a:t>
            </a:r>
          </a:p>
        </p:txBody>
      </p:sp>
      <p:sp>
        <p:nvSpPr>
          <p:cNvPr id="16" name="Cerrar llave 15"/>
          <p:cNvSpPr/>
          <p:nvPr/>
        </p:nvSpPr>
        <p:spPr bwMode="auto">
          <a:xfrm>
            <a:off x="7519555" y="5135078"/>
            <a:ext cx="938622" cy="1614690"/>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82296" tIns="41148" rIns="82296" bIns="41148" numCol="1" spcCol="0" rtlCol="0" fromWordArt="0" anchor="t" anchorCtr="0" forceAA="0" compatLnSpc="1">
            <a:prstTxWarp prst="textNoShape">
              <a:avLst/>
            </a:prstTxWarp>
            <a:noAutofit/>
          </a:bodyPr>
          <a:lstStyle/>
          <a:p>
            <a:endParaRPr lang="en-GB" sz="2400" dirty="0"/>
          </a:p>
        </p:txBody>
      </p:sp>
      <p:sp>
        <p:nvSpPr>
          <p:cNvPr id="17" name="Rectángulo 16"/>
          <p:cNvSpPr/>
          <p:nvPr/>
        </p:nvSpPr>
        <p:spPr>
          <a:xfrm>
            <a:off x="8458176" y="5249039"/>
            <a:ext cx="3523034" cy="757130"/>
          </a:xfrm>
          <a:prstGeom prst="rect">
            <a:avLst/>
          </a:prstGeom>
        </p:spPr>
        <p:txBody>
          <a:bodyPr wrap="square">
            <a:spAutoFit/>
          </a:bodyPr>
          <a:lstStyle/>
          <a:p>
            <a:pPr algn="ctr"/>
            <a:r>
              <a:rPr lang="en-GB" sz="1440" dirty="0"/>
              <a:t>A little bit harder to visualise,</a:t>
            </a:r>
            <a:br>
              <a:rPr lang="en-GB" sz="1440" dirty="0"/>
            </a:br>
            <a:r>
              <a:rPr lang="en-GB" sz="1440" dirty="0"/>
              <a:t>but it does not require constant update. (RISK: outliers must be eliminated)</a:t>
            </a:r>
          </a:p>
        </p:txBody>
      </p:sp>
    </p:spTree>
    <p:extLst>
      <p:ext uri="{BB962C8B-B14F-4D97-AF65-F5344CB8AC3E}">
        <p14:creationId xmlns:p14="http://schemas.microsoft.com/office/powerpoint/2010/main" val="391110265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2571717" y="5533853"/>
            <a:ext cx="3807068" cy="378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pPr algn="ctr"/>
            <a:r>
              <a:rPr lang="en-GB" altLang="en-US" sz="1920" dirty="0">
                <a:latin typeface="Calibri" panose="020F0502020204030204" pitchFamily="34" charset="0"/>
                <a:ea typeface="Calibri" panose="020F0502020204030204" pitchFamily="34" charset="0"/>
                <a:cs typeface="Times New Roman" panose="02020603050405020304" pitchFamily="18" charset="0"/>
              </a:rPr>
              <a:t>Assumes it has a normal distribution</a:t>
            </a:r>
            <a:endParaRPr lang="en-GB" altLang="en-US" sz="4800" dirty="0">
              <a:latin typeface="Arial" panose="020B0604020202020204" pitchFamily="34" charset="0"/>
            </a:endParaRPr>
          </a:p>
        </p:txBody>
      </p:sp>
      <p:sp>
        <p:nvSpPr>
          <p:cNvPr id="8" name="Rectangle 4"/>
          <p:cNvSpPr>
            <a:spLocks noChangeArrowheads="1"/>
          </p:cNvSpPr>
          <p:nvPr/>
        </p:nvSpPr>
        <p:spPr bwMode="auto">
          <a:xfrm>
            <a:off x="5400677" y="2198636"/>
            <a:ext cx="166264" cy="67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920" dirty="0">
                <a:latin typeface="Arial" panose="020B0604020202020204" pitchFamily="34" charset="0"/>
              </a:rPr>
            </a:br>
            <a:endParaRPr lang="en-GB" altLang="en-US" sz="1920" dirty="0">
              <a:latin typeface="Arial" panose="020B0604020202020204" pitchFamily="34" charset="0"/>
            </a:endParaRPr>
          </a:p>
        </p:txBody>
      </p:sp>
      <p:pic>
        <p:nvPicPr>
          <p:cNvPr id="1026" name="Picture 2" descr="http://www.regentsprep.org/regents/math/algtrig/ats2/normal67.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13889" y="3667616"/>
            <a:ext cx="3514384" cy="184777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a 2"/>
          <p:cNvGraphicFramePr>
            <a:graphicFrameLocks noGrp="1"/>
          </p:cNvGraphicFramePr>
          <p:nvPr/>
        </p:nvGraphicFramePr>
        <p:xfrm>
          <a:off x="8265705" y="3579438"/>
          <a:ext cx="3542793" cy="2645664"/>
        </p:xfrm>
        <a:graphic>
          <a:graphicData uri="http://schemas.openxmlformats.org/drawingml/2006/table">
            <a:tbl>
              <a:tblPr>
                <a:tableStyleId>{5C22544A-7EE6-4342-B048-85BDC9FD1C3A}</a:tableStyleId>
              </a:tblPr>
              <a:tblGrid>
                <a:gridCol w="2510456">
                  <a:extLst>
                    <a:ext uri="{9D8B030D-6E8A-4147-A177-3AD203B41FA5}">
                      <a16:colId xmlns:a16="http://schemas.microsoft.com/office/drawing/2014/main" val="20000"/>
                    </a:ext>
                  </a:extLst>
                </a:gridCol>
                <a:gridCol w="1032337">
                  <a:extLst>
                    <a:ext uri="{9D8B030D-6E8A-4147-A177-3AD203B41FA5}">
                      <a16:colId xmlns:a16="http://schemas.microsoft.com/office/drawing/2014/main" val="20001"/>
                    </a:ext>
                  </a:extLst>
                </a:gridCol>
              </a:tblGrid>
              <a:tr h="774954">
                <a:tc>
                  <a:txBody>
                    <a:bodyPr/>
                    <a:lstStyle/>
                    <a:p>
                      <a:pPr algn="ctr" fontAlgn="ctr"/>
                      <a:r>
                        <a:rPr lang="es-ES" sz="1700" u="none" strike="noStrike" noProof="0" dirty="0">
                          <a:effectLst/>
                        </a:rPr>
                        <a:t>Rotación de inventario en días Transformad</a:t>
                      </a:r>
                      <a:endParaRPr lang="es-ES" sz="1700" b="0" i="0" u="none" strike="noStrike" noProof="0" dirty="0">
                        <a:solidFill>
                          <a:srgbClr val="FFFFFF"/>
                        </a:solidFill>
                        <a:effectLst/>
                        <a:latin typeface="Calibri" panose="020F0502020204030204" pitchFamily="34" charset="0"/>
                      </a:endParaRPr>
                    </a:p>
                  </a:txBody>
                  <a:tcPr marL="6858" marR="6858" marT="6858" marB="0" anchor="ctr"/>
                </a:tc>
                <a:tc>
                  <a:txBody>
                    <a:bodyPr/>
                    <a:lstStyle/>
                    <a:p>
                      <a:pPr algn="ctr" fontAlgn="ctr"/>
                      <a:r>
                        <a:rPr lang="es-ES" sz="1700" u="none" strike="noStrike" noProof="0" dirty="0">
                          <a:effectLst/>
                        </a:rPr>
                        <a:t>% del total ejemplo real</a:t>
                      </a:r>
                      <a:endParaRPr lang="es-ES" sz="1700" b="0" i="0" u="none" strike="noStrike" noProof="0" dirty="0">
                        <a:solidFill>
                          <a:srgbClr val="FFFFFF"/>
                        </a:solidFill>
                        <a:effectLst/>
                        <a:latin typeface="Calibri" panose="020F0502020204030204" pitchFamily="34" charset="0"/>
                      </a:endParaRPr>
                    </a:p>
                  </a:txBody>
                  <a:tcPr marL="6858" marR="6858" marT="6858" marB="0" anchor="ctr"/>
                </a:tc>
                <a:extLst>
                  <a:ext uri="{0D108BD9-81ED-4DB2-BD59-A6C34878D82A}">
                    <a16:rowId xmlns:a16="http://schemas.microsoft.com/office/drawing/2014/main" val="10000"/>
                  </a:ext>
                </a:extLst>
              </a:tr>
              <a:tr h="262890">
                <a:tc>
                  <a:txBody>
                    <a:bodyPr/>
                    <a:lstStyle/>
                    <a:p>
                      <a:pPr algn="l" fontAlgn="b"/>
                      <a:r>
                        <a:rPr lang="en-US" sz="1700" u="none" strike="noStrike">
                          <a:effectLst/>
                        </a:rPr>
                        <a:t>&lt;-0.5</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dirty="0">
                          <a:effectLst/>
                        </a:rPr>
                        <a:t>80.74%</a:t>
                      </a:r>
                      <a:endParaRPr lang="en-US" sz="1700" b="0" i="0" u="none" strike="noStrike" dirty="0">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1"/>
                  </a:ext>
                </a:extLst>
              </a:tr>
              <a:tr h="262890">
                <a:tc>
                  <a:txBody>
                    <a:bodyPr/>
                    <a:lstStyle/>
                    <a:p>
                      <a:pPr algn="l" fontAlgn="b"/>
                      <a:r>
                        <a:rPr lang="en-US" sz="1700" u="none" strike="noStrike">
                          <a:effectLst/>
                        </a:rPr>
                        <a:t>-0.5-0</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15.60%</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2"/>
                  </a:ext>
                </a:extLst>
              </a:tr>
              <a:tr h="262890">
                <a:tc>
                  <a:txBody>
                    <a:bodyPr/>
                    <a:lstStyle/>
                    <a:p>
                      <a:pPr algn="l" fontAlgn="b"/>
                      <a:r>
                        <a:rPr lang="en-US" sz="1700" u="none" strike="noStrike">
                          <a:effectLst/>
                        </a:rPr>
                        <a:t>0-0.5</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1.36%</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3"/>
                  </a:ext>
                </a:extLst>
              </a:tr>
              <a:tr h="262890">
                <a:tc>
                  <a:txBody>
                    <a:bodyPr/>
                    <a:lstStyle/>
                    <a:p>
                      <a:pPr algn="l" fontAlgn="b"/>
                      <a:r>
                        <a:rPr lang="en-US" sz="1700" u="none" strike="noStrike" dirty="0">
                          <a:effectLst/>
                        </a:rPr>
                        <a:t>0.5-1.0</a:t>
                      </a:r>
                      <a:endParaRPr lang="en-US" sz="1700" b="0" i="0" u="none" strike="noStrike" dirty="0">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0.59%</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4"/>
                  </a:ext>
                </a:extLst>
              </a:tr>
              <a:tr h="262890">
                <a:tc>
                  <a:txBody>
                    <a:bodyPr/>
                    <a:lstStyle/>
                    <a:p>
                      <a:pPr algn="l" fontAlgn="b"/>
                      <a:r>
                        <a:rPr lang="en-US" sz="1700" u="none" strike="noStrike" dirty="0">
                          <a:effectLst/>
                        </a:rPr>
                        <a:t>1.0-1.5</a:t>
                      </a:r>
                      <a:endParaRPr lang="en-US" sz="1700" b="0" i="0" u="none" strike="noStrike" dirty="0">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0.41%</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5"/>
                  </a:ext>
                </a:extLst>
              </a:tr>
              <a:tr h="262890">
                <a:tc>
                  <a:txBody>
                    <a:bodyPr/>
                    <a:lstStyle/>
                    <a:p>
                      <a:pPr algn="l" fontAlgn="b"/>
                      <a:r>
                        <a:rPr lang="en-US" sz="1700" u="none" strike="noStrike">
                          <a:effectLst/>
                        </a:rPr>
                        <a:t>1.5-2</a:t>
                      </a:r>
                      <a:endParaRPr lang="en-US" sz="1700" b="0" i="0" u="none" strike="noStrike">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a:effectLst/>
                        </a:rPr>
                        <a:t>1.30%</a:t>
                      </a:r>
                      <a:endParaRPr lang="en-US" sz="1700" b="0" i="0" u="none" strike="noStrike">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6"/>
                  </a:ext>
                </a:extLst>
              </a:tr>
              <a:tr h="262890">
                <a:tc>
                  <a:txBody>
                    <a:bodyPr/>
                    <a:lstStyle/>
                    <a:p>
                      <a:pPr algn="l" fontAlgn="b"/>
                      <a:r>
                        <a:rPr lang="en-US" sz="1700" u="none" strike="noStrike" dirty="0">
                          <a:effectLst/>
                        </a:rPr>
                        <a:t>Total general</a:t>
                      </a:r>
                      <a:endParaRPr lang="en-US" sz="1700" b="1" i="0" u="none" strike="noStrike" dirty="0">
                        <a:solidFill>
                          <a:srgbClr val="000000"/>
                        </a:solidFill>
                        <a:effectLst/>
                        <a:latin typeface="Calibri" panose="020F0502020204030204" pitchFamily="34" charset="0"/>
                      </a:endParaRPr>
                    </a:p>
                  </a:txBody>
                  <a:tcPr marL="6858" marR="6858" marT="6858" marB="0" anchor="b"/>
                </a:tc>
                <a:tc>
                  <a:txBody>
                    <a:bodyPr/>
                    <a:lstStyle/>
                    <a:p>
                      <a:pPr algn="r" fontAlgn="b"/>
                      <a:r>
                        <a:rPr lang="en-US" sz="1700" u="none" strike="noStrike" dirty="0">
                          <a:effectLst/>
                        </a:rPr>
                        <a:t>100.00%</a:t>
                      </a:r>
                      <a:endParaRPr lang="en-US" sz="1700" b="1" i="0" u="none" strike="noStrike" dirty="0">
                        <a:solidFill>
                          <a:srgbClr val="000000"/>
                        </a:solidFill>
                        <a:effectLst/>
                        <a:latin typeface="Calibri" panose="020F0502020204030204" pitchFamily="34" charset="0"/>
                      </a:endParaRPr>
                    </a:p>
                  </a:txBody>
                  <a:tcPr marL="6858" marR="6858" marT="6858" marB="0" anchor="b"/>
                </a:tc>
                <a:extLst>
                  <a:ext uri="{0D108BD9-81ED-4DB2-BD59-A6C34878D82A}">
                    <a16:rowId xmlns:a16="http://schemas.microsoft.com/office/drawing/2014/main" val="10007"/>
                  </a:ext>
                </a:extLst>
              </a:tr>
            </a:tbl>
          </a:graphicData>
        </a:graphic>
      </p:graphicFrame>
      <p:sp>
        <p:nvSpPr>
          <p:cNvPr id="9" name="Rectangle 3"/>
          <p:cNvSpPr>
            <a:spLocks noChangeArrowheads="1"/>
          </p:cNvSpPr>
          <p:nvPr/>
        </p:nvSpPr>
        <p:spPr bwMode="auto">
          <a:xfrm>
            <a:off x="8092886" y="6195948"/>
            <a:ext cx="4255673" cy="15604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2296" tIns="41148" rIns="82296" bIns="41148" numCol="1" anchor="ctr" anchorCtr="0" compatLnSpc="1">
            <a:prstTxWarp prst="textNoShape">
              <a:avLst/>
            </a:prstTxWarp>
            <a:spAutoFit/>
          </a:bodyPr>
          <a:lstStyle/>
          <a:p>
            <a:r>
              <a:rPr lang="en-GB" altLang="en-US" sz="1920" dirty="0">
                <a:latin typeface="Calibri" panose="020F0502020204030204" pitchFamily="34" charset="0"/>
                <a:ea typeface="Calibri" panose="020F0502020204030204" pitchFamily="34" charset="0"/>
                <a:cs typeface="Times New Roman" panose="02020603050405020304" pitchFamily="18" charset="0"/>
              </a:rPr>
              <a:t>In practice we normally do not have variables that have normal distributions, but this transformation still ranks very well and places all ratios in quite equivalent size and dimension.</a:t>
            </a:r>
          </a:p>
        </p:txBody>
      </p:sp>
      <p:sp>
        <p:nvSpPr>
          <p:cNvPr id="10" name="Rectángulo 9"/>
          <p:cNvSpPr/>
          <p:nvPr/>
        </p:nvSpPr>
        <p:spPr>
          <a:xfrm>
            <a:off x="3843130" y="2542523"/>
            <a:ext cx="5871223" cy="683264"/>
          </a:xfrm>
          <a:prstGeom prst="rect">
            <a:avLst/>
          </a:prstGeom>
        </p:spPr>
        <p:txBody>
          <a:bodyPr wrap="none">
            <a:spAutoFit/>
          </a:bodyPr>
          <a:lstStyle/>
          <a:p>
            <a:r>
              <a:rPr lang="en-GB" sz="1920" dirty="0">
                <a:latin typeface="Calibri" panose="020F0502020204030204" pitchFamily="34" charset="0"/>
                <a:ea typeface="Times New Roman" panose="02020603050405020304" pitchFamily="18" charset="0"/>
                <a:cs typeface="Times New Roman" panose="02020603050405020304" pitchFamily="18" charset="0"/>
              </a:rPr>
              <a:t>Inventory turnover in days = 365 * </a:t>
            </a:r>
            <a:r>
              <a:rPr lang="en-GB" sz="1920" dirty="0"/>
              <a:t>Stock / Sales [in days] </a:t>
            </a:r>
            <a:br>
              <a:rPr lang="en-GB" sz="1920" dirty="0"/>
            </a:br>
            <a:r>
              <a:rPr lang="en-GB" sz="1920" dirty="0"/>
              <a:t>	        (12200)   / (40100)</a:t>
            </a:r>
            <a:r>
              <a:rPr lang="en-GB" sz="1920" dirty="0">
                <a:latin typeface="Calibri" panose="020F0502020204030204" pitchFamily="34" charset="0"/>
                <a:ea typeface="Times New Roman" panose="02020603050405020304" pitchFamily="18" charset="0"/>
                <a:cs typeface="Times New Roman" panose="02020603050405020304" pitchFamily="18" charset="0"/>
              </a:rPr>
              <a:t> </a:t>
            </a:r>
            <a:endParaRPr lang="en-GB" sz="1920" dirty="0"/>
          </a:p>
        </p:txBody>
      </p:sp>
      <p:sp>
        <p:nvSpPr>
          <p:cNvPr id="11" name="Rectángulo 10"/>
          <p:cNvSpPr/>
          <p:nvPr/>
        </p:nvSpPr>
        <p:spPr>
          <a:xfrm>
            <a:off x="2713889" y="1619723"/>
            <a:ext cx="4580165" cy="387798"/>
          </a:xfrm>
          <a:prstGeom prst="rect">
            <a:avLst/>
          </a:prstGeom>
        </p:spPr>
        <p:txBody>
          <a:bodyPr wrap="none">
            <a:spAutoFit/>
          </a:bodyPr>
          <a:lstStyle/>
          <a:p>
            <a:r>
              <a:rPr lang="en-GB" sz="1920" dirty="0"/>
              <a:t>Normalization is not perfect, but very useful</a:t>
            </a:r>
          </a:p>
        </p:txBody>
      </p:sp>
    </p:spTree>
    <p:extLst>
      <p:ext uri="{BB962C8B-B14F-4D97-AF65-F5344CB8AC3E}">
        <p14:creationId xmlns:p14="http://schemas.microsoft.com/office/powerpoint/2010/main" val="3632757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r>
              <a:rPr lang="en-GB" dirty="0" err="1"/>
              <a:t>Pág</a:t>
            </a:r>
            <a:endParaRPr lang="en-GB" dirty="0"/>
          </a:p>
          <a:p>
            <a:pPr>
              <a:defRPr/>
            </a:pPr>
            <a:fld id="{78D4FDA3-8E72-4C42-AB90-173CC8298F3E}" type="slidenum">
              <a:rPr lang="en-GB" smtClean="0"/>
              <a:pPr>
                <a:defRPr/>
              </a:pPr>
              <a:t>24</a:t>
            </a:fld>
            <a:endParaRPr lang="en-GB" dirty="0"/>
          </a:p>
        </p:txBody>
      </p:sp>
      <p:sp>
        <p:nvSpPr>
          <p:cNvPr id="9" name="Rectangle 8"/>
          <p:cNvSpPr/>
          <p:nvPr/>
        </p:nvSpPr>
        <p:spPr>
          <a:xfrm>
            <a:off x="4571981" y="-79896288"/>
            <a:ext cx="5486400" cy="5355312"/>
          </a:xfrm>
          <a:prstGeom prst="rect">
            <a:avLst/>
          </a:prstGeom>
        </p:spPr>
        <p:txBody>
          <a:bodyPr>
            <a:spAutoFit/>
          </a:bodyPr>
          <a:lstStyle/>
          <a:p>
            <a:r>
              <a:rPr lang="en-GB" sz="360" dirty="0"/>
              <a:t> Generalized Linear Model Regression Results                  </a:t>
            </a:r>
          </a:p>
          <a:p>
            <a:r>
              <a:rPr lang="en-GB" sz="360" dirty="0"/>
              <a:t>==============================================================================</a:t>
            </a:r>
          </a:p>
          <a:p>
            <a:r>
              <a:rPr lang="en-GB" sz="360" dirty="0"/>
              <a:t>Dep. Variable:              </a:t>
            </a:r>
            <a:r>
              <a:rPr lang="en-GB" sz="360" dirty="0" err="1"/>
              <a:t>ob_target</a:t>
            </a:r>
            <a:r>
              <a:rPr lang="en-GB" sz="360" dirty="0"/>
              <a:t>   No. Observations:                  593</a:t>
            </a:r>
          </a:p>
          <a:p>
            <a:r>
              <a:rPr lang="en-GB" sz="360" dirty="0"/>
              <a:t>Model:                            GLM   </a:t>
            </a:r>
            <a:r>
              <a:rPr lang="en-GB" sz="360" dirty="0" err="1"/>
              <a:t>Df</a:t>
            </a:r>
            <a:r>
              <a:rPr lang="en-GB" sz="360" dirty="0"/>
              <a:t> Residuals:                      514</a:t>
            </a:r>
          </a:p>
          <a:p>
            <a:r>
              <a:rPr lang="en-GB" sz="360" dirty="0"/>
              <a:t>Model Family:                Binomial   </a:t>
            </a:r>
            <a:r>
              <a:rPr lang="en-GB" sz="360" dirty="0" err="1"/>
              <a:t>Df</a:t>
            </a:r>
            <a:r>
              <a:rPr lang="en-GB" sz="360" dirty="0"/>
              <a:t> Model:                           78</a:t>
            </a:r>
          </a:p>
          <a:p>
            <a:r>
              <a:rPr lang="en-GB" sz="360" dirty="0"/>
              <a:t>Link Function:                  logit   Scale:                             1.0</a:t>
            </a:r>
          </a:p>
          <a:p>
            <a:r>
              <a:rPr lang="en-GB" sz="360" dirty="0"/>
              <a:t>Method:                          IRLS   Log-Likelihood:                -155.12</a:t>
            </a:r>
          </a:p>
          <a:p>
            <a:r>
              <a:rPr lang="en-GB" sz="360" dirty="0"/>
              <a:t>Date:                Fri, 10 Oct 2014   Deviance:                       310.24</a:t>
            </a:r>
          </a:p>
          <a:p>
            <a:r>
              <a:rPr lang="en-GB" sz="360" dirty="0"/>
              <a:t>Time:                        17:11:43   Pearson chi2:                     726.</a:t>
            </a:r>
          </a:p>
          <a:p>
            <a:r>
              <a:rPr lang="en-GB" sz="360" dirty="0"/>
              <a:t>No. Iterations:                    26                                         </a:t>
            </a:r>
          </a:p>
          <a:p>
            <a:r>
              <a:rPr lang="en-GB" sz="360" dirty="0"/>
              <a:t>==============================================================================</a:t>
            </a:r>
          </a:p>
          <a:p>
            <a:r>
              <a:rPr lang="en-GB" sz="360" dirty="0"/>
              <a:t>                 </a:t>
            </a:r>
            <a:r>
              <a:rPr lang="en-GB" sz="360" dirty="0" err="1"/>
              <a:t>coef</a:t>
            </a:r>
            <a:r>
              <a:rPr lang="en-GB" sz="360" dirty="0"/>
              <a:t>    </a:t>
            </a:r>
            <a:r>
              <a:rPr lang="en-GB" sz="360" dirty="0" err="1"/>
              <a:t>std</a:t>
            </a:r>
            <a:r>
              <a:rPr lang="en-GB" sz="360" dirty="0"/>
              <a:t> err          t      P&gt;|t|      [95.0% Conf. Int.]</a:t>
            </a:r>
          </a:p>
          <a:p>
            <a:r>
              <a:rPr lang="en-GB" sz="360" dirty="0"/>
              <a:t>------------------------------------------------------------------------------</a:t>
            </a:r>
          </a:p>
          <a:p>
            <a:r>
              <a:rPr lang="en-GB" sz="360" dirty="0"/>
              <a:t>if_var_81     -0.0965      0.150     -0.643      0.520        -0.390     0.197</a:t>
            </a:r>
          </a:p>
          <a:p>
            <a:r>
              <a:rPr lang="en-GB" sz="360" dirty="0"/>
              <a:t>if_var_80   -4.19e+06   6.29e+06     -0.667      0.505     -1.65e+07  8.13e+06</a:t>
            </a:r>
          </a:p>
          <a:p>
            <a:r>
              <a:rPr lang="en-GB" sz="360" dirty="0"/>
              <a:t>ib_var_21      0.3136      0.976      0.321      0.748        -1.598     2.226</a:t>
            </a:r>
          </a:p>
          <a:p>
            <a:r>
              <a:rPr lang="en-GB" sz="360" dirty="0"/>
              <a:t>ib_var_20      0.0080      1.454      0.006      0.996        -2.842     2.858</a:t>
            </a:r>
          </a:p>
          <a:p>
            <a:r>
              <a:rPr lang="en-GB" sz="360" dirty="0"/>
              <a:t>ico_var_51     0.3043      0.215      1.413      0.158        -0.118     0.727</a:t>
            </a:r>
          </a:p>
          <a:p>
            <a:r>
              <a:rPr lang="en-GB" sz="360" dirty="0"/>
              <a:t>ico_var_50     0.2798      0.332      0.843      0.399        -0.371     0.931</a:t>
            </a:r>
          </a:p>
          <a:p>
            <a:r>
              <a:rPr lang="en-GB" sz="360" dirty="0"/>
              <a:t>ico_var_53    -0.7005      0.307     -2.282      0.022        -1.302    -0.099</a:t>
            </a:r>
          </a:p>
          <a:p>
            <a:r>
              <a:rPr lang="en-GB" sz="360" dirty="0"/>
              <a:t>ico_var_52     0.2085      0.206      1.014      0.310        -0.194     0.611</a:t>
            </a:r>
          </a:p>
          <a:p>
            <a:r>
              <a:rPr lang="en-GB" sz="360" dirty="0"/>
              <a:t>ico_var_55    -0.2220      0.305     -0.727      0.467        -0.820     0.376</a:t>
            </a:r>
          </a:p>
          <a:p>
            <a:r>
              <a:rPr lang="en-GB" sz="360" dirty="0"/>
              <a:t>ico_var_54    -0.2241      0.218     -1.027      0.304        -0.652     0.204</a:t>
            </a:r>
          </a:p>
          <a:p>
            <a:r>
              <a:rPr lang="en-GB" sz="360" dirty="0"/>
              <a:t>ico_var_57     0.0680      0.221      0.308      0.758        -0.365     0.501</a:t>
            </a:r>
          </a:p>
          <a:p>
            <a:r>
              <a:rPr lang="en-GB" sz="360" dirty="0"/>
              <a:t>ico_var_56     0.5072      0.250      2.032      0.042         0.018     0.996</a:t>
            </a:r>
          </a:p>
          <a:p>
            <a:r>
              <a:rPr lang="en-GB" sz="360" dirty="0"/>
              <a:t>ico_var_59     0.0630      0.268      0.235      0.814        -0.463     0.589</a:t>
            </a:r>
          </a:p>
          <a:p>
            <a:r>
              <a:rPr lang="en-GB" sz="360" dirty="0"/>
              <a:t>ico_var_58    -0.0561      0.244     -0.230      0.818        -0.535     0.423</a:t>
            </a:r>
          </a:p>
          <a:p>
            <a:r>
              <a:rPr lang="en-GB" sz="360" dirty="0"/>
              <a:t>ico_var_25     0.2703      0.341      0.792      0.428        -0.399     0.939</a:t>
            </a:r>
          </a:p>
          <a:p>
            <a:r>
              <a:rPr lang="en-GB" sz="360" dirty="0"/>
              <a:t>ico_var_26     0.3858      0.356      1.083      0.279        -0.313     1.084</a:t>
            </a:r>
          </a:p>
          <a:p>
            <a:r>
              <a:rPr lang="en-GB" sz="360" dirty="0"/>
              <a:t>ico_var_27     0.9745      0.371      2.627      0.009         0.247     1.702</a:t>
            </a:r>
          </a:p>
          <a:p>
            <a:r>
              <a:rPr lang="en-GB" sz="360" dirty="0"/>
              <a:t>ico_var_28     0.1577      0.331      0.476      0.634        -0.492     0.807</a:t>
            </a:r>
          </a:p>
          <a:p>
            <a:r>
              <a:rPr lang="en-GB" sz="360" dirty="0"/>
              <a:t>ico_var_29    -0.6224      0.324     -1.921      0.055        -1.257     0.013</a:t>
            </a:r>
          </a:p>
          <a:p>
            <a:r>
              <a:rPr lang="en-GB" sz="360" dirty="0"/>
              <a:t>ico_var_64     0.1559      0.324      0.481      0.631        -0.480     0.791</a:t>
            </a:r>
          </a:p>
          <a:p>
            <a:r>
              <a:rPr lang="en-GB" sz="360" dirty="0"/>
              <a:t>if_var_65     -0.0057      0.025     -0.232      0.816        -0.054     0.043</a:t>
            </a:r>
          </a:p>
          <a:p>
            <a:r>
              <a:rPr lang="en-GB" sz="360" dirty="0"/>
              <a:t>ico_var_60     0.2065      0.268      0.772      0.440        -0.318     0.731</a:t>
            </a:r>
          </a:p>
          <a:p>
            <a:r>
              <a:rPr lang="en-GB" sz="360" dirty="0"/>
              <a:t>ico_var_61    -0.1859      0.301     -0.617      0.537        -0.776     0.404</a:t>
            </a:r>
          </a:p>
          <a:p>
            <a:r>
              <a:rPr lang="en-GB" sz="360" dirty="0"/>
              <a:t>ico_var_62    -0.2433      0.204     -1.191      0.234        -0.644     0.157</a:t>
            </a:r>
          </a:p>
          <a:p>
            <a:r>
              <a:rPr lang="en-GB" sz="360" dirty="0"/>
              <a:t>ico_var_63     0.0180      0.226      0.080      0.937        -0.424     0.460</a:t>
            </a:r>
          </a:p>
          <a:p>
            <a:r>
              <a:rPr lang="en-GB" sz="360" dirty="0"/>
              <a:t>ib_var_6       0.0857      0.385      0.222      0.824        -0.670     0.841</a:t>
            </a:r>
          </a:p>
          <a:p>
            <a:r>
              <a:rPr lang="en-GB" sz="360" dirty="0"/>
              <a:t>ib_var_7       1.5941      1.246      1.279      0.201        -0.848     4.037</a:t>
            </a:r>
          </a:p>
          <a:p>
            <a:r>
              <a:rPr lang="en-GB" sz="360" dirty="0"/>
              <a:t>ib_var_4      -0.0688      0.466     -0.148      0.883        -0.982     0.844</a:t>
            </a:r>
          </a:p>
          <a:p>
            <a:r>
              <a:rPr lang="en-GB" sz="360" dirty="0"/>
              <a:t>ib_var_9      -0.0006      0.001     -0.800      0.424        -0.002     0.001</a:t>
            </a:r>
          </a:p>
          <a:p>
            <a:r>
              <a:rPr lang="en-GB" sz="360" dirty="0"/>
              <a:t>ib_var_2      -0.0068      0.503     -0.013      0.989        -0.993     0.979</a:t>
            </a:r>
          </a:p>
          <a:p>
            <a:r>
              <a:rPr lang="en-GB" sz="360" dirty="0"/>
              <a:t>if_var_67     -0.0180      0.034     -0.534      0.593        -0.084     0.048</a:t>
            </a:r>
          </a:p>
          <a:p>
            <a:r>
              <a:rPr lang="en-GB" sz="360" dirty="0"/>
              <a:t>ib_var_1      -0.9487      1.061     -0.894      0.371        -3.029     1.132</a:t>
            </a:r>
          </a:p>
          <a:p>
            <a:r>
              <a:rPr lang="en-GB" sz="360" dirty="0"/>
              <a:t>if_var_66      0.3556   5215.921   6.82e-05      1.000     -1.02e+04  </a:t>
            </a:r>
            <a:r>
              <a:rPr lang="en-GB" sz="360" dirty="0" err="1"/>
              <a:t>1.02e+04</a:t>
            </a:r>
            <a:endParaRPr lang="en-GB" sz="360" dirty="0"/>
          </a:p>
          <a:p>
            <a:r>
              <a:rPr lang="en-GB" sz="360" dirty="0"/>
              <a:t>icn_var_23    -0.1955      0.181     -1.077      0.281        -0.551     0.160</a:t>
            </a:r>
          </a:p>
          <a:p>
            <a:r>
              <a:rPr lang="en-GB" sz="360" dirty="0"/>
              <a:t>icn_var_22    -0.2774      0.277     -1.002      0.316        -0.820     0.265</a:t>
            </a:r>
          </a:p>
          <a:p>
            <a:r>
              <a:rPr lang="en-GB" sz="360" dirty="0"/>
              <a:t>ib_var_8      25.6578    1.3e+05      0.000      1.000     -2.55e+05  </a:t>
            </a:r>
            <a:r>
              <a:rPr lang="en-GB" sz="360" dirty="0" err="1"/>
              <a:t>2.55e+05</a:t>
            </a:r>
            <a:endParaRPr lang="en-GB" sz="360" dirty="0"/>
          </a:p>
          <a:p>
            <a:r>
              <a:rPr lang="en-GB" sz="360" dirty="0"/>
              <a:t>icn_var_24     0.3971      0.262      1.516      0.130        -0.116     0.911</a:t>
            </a:r>
          </a:p>
          <a:p>
            <a:r>
              <a:rPr lang="en-GB" sz="360" dirty="0"/>
              <a:t>ib_var_5      -2.0353      0.894     -2.276      0.023        -3.788    -0.283</a:t>
            </a:r>
          </a:p>
          <a:p>
            <a:r>
              <a:rPr lang="en-GB" sz="360" dirty="0"/>
              <a:t>ib_var_3       0.7080      1.455      0.487      0.626        -2.143     3.559</a:t>
            </a:r>
          </a:p>
          <a:p>
            <a:r>
              <a:rPr lang="en-GB" sz="360" dirty="0"/>
              <a:t>ico_var_37 -1.252e+05   1.83e+05     -0.684      0.494     -4.84e+05  2.33e+05</a:t>
            </a:r>
          </a:p>
          <a:p>
            <a:r>
              <a:rPr lang="en-GB" sz="360" dirty="0"/>
              <a:t>ico_var_36    -0.0975      0.046     -2.129      0.033        -0.187    -0.008</a:t>
            </a:r>
          </a:p>
          <a:p>
            <a:r>
              <a:rPr lang="en-GB" sz="360" dirty="0"/>
              <a:t>ico_var_35    -0.0077      0.029     -0.261      0.794        -0.065     0.050</a:t>
            </a:r>
          </a:p>
          <a:p>
            <a:r>
              <a:rPr lang="en-GB" sz="360" dirty="0"/>
              <a:t>ico_var_34    -0.0258      0.049     -0.526      0.599        -0.122     0.070</a:t>
            </a:r>
          </a:p>
          <a:p>
            <a:r>
              <a:rPr lang="en-GB" sz="360" dirty="0"/>
              <a:t>ico_var_33     0.0064      0.059      0.108      0.914        -0.110     0.122</a:t>
            </a:r>
          </a:p>
          <a:p>
            <a:r>
              <a:rPr lang="en-GB" sz="360" dirty="0"/>
              <a:t>ico_var_32    -0.2348      0.310     -0.756      0.450        -0.843     0.374</a:t>
            </a:r>
          </a:p>
          <a:p>
            <a:r>
              <a:rPr lang="en-GB" sz="360" dirty="0"/>
              <a:t>ico_var_31    -0.2394      0.261     -0.918      0.358        -0.750     0.272</a:t>
            </a:r>
          </a:p>
          <a:p>
            <a:r>
              <a:rPr lang="en-GB" sz="360" dirty="0"/>
              <a:t>ico_var_30     0.4566      0.323      1.414      0.157        -0.176     1.090</a:t>
            </a:r>
          </a:p>
          <a:p>
            <a:r>
              <a:rPr lang="en-GB" sz="360" dirty="0"/>
              <a:t>if_var_69   -2.05e-05   2.52e-05     -0.813      0.416     -6.99e-05  2.89e-05</a:t>
            </a:r>
          </a:p>
          <a:p>
            <a:r>
              <a:rPr lang="en-GB" sz="360" dirty="0"/>
              <a:t>if_var_68      0.0002   6.85e-05      2.724      0.006      5.23e-05     0.000</a:t>
            </a:r>
          </a:p>
          <a:p>
            <a:r>
              <a:rPr lang="en-GB" sz="360" dirty="0"/>
              <a:t>ico_var_39 -1.252e+05   1.83e+05     -0.684      0.494     -4.84e+05  2.33e+05</a:t>
            </a:r>
          </a:p>
          <a:p>
            <a:r>
              <a:rPr lang="en-GB" sz="360" dirty="0"/>
              <a:t>ico_var_38 -1.252e+05   1.83e+05     -0.684      0.494     -4.84e+05  2.33e+05</a:t>
            </a:r>
          </a:p>
          <a:p>
            <a:r>
              <a:rPr lang="en-GB" sz="360" dirty="0"/>
              <a:t>ib_var_18      0.1319      0.887      0.149      0.882        -1.606     1.870</a:t>
            </a:r>
          </a:p>
          <a:p>
            <a:r>
              <a:rPr lang="en-GB" sz="360" dirty="0"/>
              <a:t>ib_var_19     -1.7831      0.901     -1.979      0.048        -3.549    -0.018</a:t>
            </a:r>
          </a:p>
          <a:p>
            <a:r>
              <a:rPr lang="en-GB" sz="360" dirty="0"/>
              <a:t>ib_var_14      1.4699      0.838      1.754      0.079        -0.172     3.112</a:t>
            </a:r>
          </a:p>
          <a:p>
            <a:r>
              <a:rPr lang="en-GB" sz="360" dirty="0"/>
              <a:t>ib_var_15     -0.0340      1.144     -0.030      0.976        -2.277     2.209</a:t>
            </a:r>
          </a:p>
          <a:p>
            <a:r>
              <a:rPr lang="en-GB" sz="360" dirty="0"/>
              <a:t>ib_var_16      0.7681      1.186      0.648      0.517        -1.557     3.093</a:t>
            </a:r>
          </a:p>
          <a:p>
            <a:r>
              <a:rPr lang="en-GB" sz="360" dirty="0"/>
              <a:t>ib_var_17     -0.3055      0.827     -0.369      0.712        -1.927     1.316</a:t>
            </a:r>
          </a:p>
          <a:p>
            <a:r>
              <a:rPr lang="en-GB" sz="360" dirty="0"/>
              <a:t>ib_var_10    -25.6468   5.87e+05  -4.37e-05      1.000     -1.15e+06  </a:t>
            </a:r>
            <a:r>
              <a:rPr lang="en-GB" sz="360" dirty="0" err="1"/>
              <a:t>1.15e+06</a:t>
            </a:r>
            <a:endParaRPr lang="en-GB" sz="360" dirty="0"/>
          </a:p>
          <a:p>
            <a:r>
              <a:rPr lang="en-GB" sz="360" dirty="0"/>
              <a:t>ib_var_11    -25.0367    1.3e+05     -0.000      1.000     -2.55e+05  </a:t>
            </a:r>
            <a:r>
              <a:rPr lang="en-GB" sz="360" dirty="0" err="1"/>
              <a:t>2.55e+05</a:t>
            </a:r>
            <a:endParaRPr lang="en-GB" sz="360" dirty="0"/>
          </a:p>
          <a:p>
            <a:r>
              <a:rPr lang="en-GB" sz="360" dirty="0"/>
              <a:t>ib_var_12    -37.8555   5.22e+05  -7.26e-05      1.000     -1.02e+06  </a:t>
            </a:r>
            <a:r>
              <a:rPr lang="en-GB" sz="360" dirty="0" err="1"/>
              <a:t>1.02e+06</a:t>
            </a:r>
            <a:endParaRPr lang="en-GB" sz="360" dirty="0"/>
          </a:p>
          <a:p>
            <a:r>
              <a:rPr lang="en-GB" sz="360" dirty="0"/>
              <a:t>ib_var_13      0.5777      0.731      0.790      0.429        -0.855     2.010</a:t>
            </a:r>
          </a:p>
          <a:p>
            <a:r>
              <a:rPr lang="en-GB" sz="360" dirty="0"/>
              <a:t>if_var_76     -0.0325      0.062     -0.523      0.601        -0.155     0.089</a:t>
            </a:r>
          </a:p>
          <a:p>
            <a:r>
              <a:rPr lang="en-GB" sz="360" dirty="0"/>
              <a:t>if_var_77   3.755e+06   5.49e+06      0.684      0.494        -7e+06  1.45e+07</a:t>
            </a:r>
          </a:p>
          <a:p>
            <a:r>
              <a:rPr lang="en-GB" sz="360" dirty="0"/>
              <a:t>if_var_74     -0.2214      0.173     -1.278      0.201        -0.561     0.118</a:t>
            </a:r>
          </a:p>
          <a:p>
            <a:r>
              <a:rPr lang="en-GB" sz="360" dirty="0"/>
              <a:t>if_var_75      0.0167      0.069      0.244      0.807        -0.118     0.151</a:t>
            </a:r>
          </a:p>
          <a:p>
            <a:r>
              <a:rPr lang="en-GB" sz="360" dirty="0"/>
              <a:t>if_var_72      0.0331      0.096      0.344      0.731        -0.156     0.222</a:t>
            </a:r>
          </a:p>
          <a:p>
            <a:r>
              <a:rPr lang="en-GB" sz="360" dirty="0"/>
              <a:t>if_var_73      0.0288      0.018      1.582      0.114        -0.007     0.065</a:t>
            </a:r>
          </a:p>
          <a:p>
            <a:r>
              <a:rPr lang="en-GB" sz="360" dirty="0"/>
              <a:t>if_var_70      0.1340      0.102      1.316      0.188        -0.066     0.334</a:t>
            </a:r>
          </a:p>
          <a:p>
            <a:r>
              <a:rPr lang="en-GB" sz="360" dirty="0"/>
              <a:t>if_var_71     -0.0780      0.105     -0.747      0.455        -0.283     0.127</a:t>
            </a:r>
          </a:p>
          <a:p>
            <a:r>
              <a:rPr lang="en-GB" sz="360" dirty="0"/>
              <a:t>if_var_78     -0.0129      0.029     -0.451      0.652        -0.069     0.043</a:t>
            </a:r>
          </a:p>
          <a:p>
            <a:r>
              <a:rPr lang="en-GB" sz="360" dirty="0"/>
              <a:t>if_var_79      0.0001   5.88e-05      2.444      0.015      2.85e-05     0.000</a:t>
            </a:r>
          </a:p>
          <a:p>
            <a:r>
              <a:rPr lang="en-GB" sz="360" dirty="0"/>
              <a:t>ico_var_42 -1.252e+05   1.83e+05     -0.684      0.494     -4.84e+05  2.33e+05</a:t>
            </a:r>
          </a:p>
          <a:p>
            <a:r>
              <a:rPr lang="en-GB" sz="360" dirty="0"/>
              <a:t>ico_var_43  1.397e+05    2.1e+05      0.667      0.505     -2.71e+05   5.5e+05</a:t>
            </a:r>
          </a:p>
          <a:p>
            <a:r>
              <a:rPr lang="en-GB" sz="360" dirty="0"/>
              <a:t>ico_var_40 -1.252e+05   1.83e+05     -0.684      0.494     -4.84e+05  2.33e+05</a:t>
            </a:r>
          </a:p>
          <a:p>
            <a:r>
              <a:rPr lang="en-GB" sz="360" dirty="0"/>
              <a:t>ico_var_41 -1.252e+05   1.83e+05     -0.684      0.494     -4.84e+05  2.33e+05</a:t>
            </a:r>
          </a:p>
          <a:p>
            <a:r>
              <a:rPr lang="en-GB" sz="360" dirty="0"/>
              <a:t>ico_var_46  1.397e+05    2.1e+05      0.667      0.505     -2.71e+05   5.5e+05</a:t>
            </a:r>
          </a:p>
          <a:p>
            <a:r>
              <a:rPr lang="en-GB" sz="360" dirty="0"/>
              <a:t>ico_var_47  1.397e+05    2.1e+05      0.667      0.505     -2.71e+05   5.5e+05</a:t>
            </a:r>
          </a:p>
          <a:p>
            <a:r>
              <a:rPr lang="en-GB" sz="360" dirty="0"/>
              <a:t>ico_var_44  1.397e+05    2.1e+05      0.667      0.505     -2.71e+05   5.5e+05</a:t>
            </a:r>
          </a:p>
          <a:p>
            <a:r>
              <a:rPr lang="en-GB" sz="360" dirty="0"/>
              <a:t>ico_var_45  1.397e+05    2.1e+05      0.667      0.505     -2.71e+05   5.5e+05</a:t>
            </a:r>
          </a:p>
          <a:p>
            <a:r>
              <a:rPr lang="en-GB" sz="360" dirty="0"/>
              <a:t>ico_var_48  1.397e+05    2.1e+05      0.667      0.505     -2.71e+05   5.5e+05</a:t>
            </a:r>
          </a:p>
          <a:p>
            <a:r>
              <a:rPr lang="en-GB" sz="360" dirty="0"/>
              <a:t>ico_var_49    -0.0611      0.308     -0.198      0.843        -0.666     0.543</a:t>
            </a:r>
          </a:p>
          <a:p>
            <a:r>
              <a:rPr lang="en-GB" sz="360" dirty="0"/>
              <a:t>==============================================================================</a:t>
            </a:r>
          </a:p>
        </p:txBody>
      </p:sp>
      <p:sp>
        <p:nvSpPr>
          <p:cNvPr id="26" name="Rectángulo 25"/>
          <p:cNvSpPr/>
          <p:nvPr/>
        </p:nvSpPr>
        <p:spPr>
          <a:xfrm>
            <a:off x="3730424" y="1695333"/>
            <a:ext cx="2935484" cy="4247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sz="2160" dirty="0"/>
              <a:t>Bucketing Normalization</a:t>
            </a:r>
          </a:p>
        </p:txBody>
      </p:sp>
      <p:sp>
        <p:nvSpPr>
          <p:cNvPr id="34" name="Rectángulo 33"/>
          <p:cNvSpPr/>
          <p:nvPr/>
        </p:nvSpPr>
        <p:spPr>
          <a:xfrm>
            <a:off x="2908311" y="1695331"/>
            <a:ext cx="529312" cy="424732"/>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en-GB" sz="2160" dirty="0">
                <a:solidFill>
                  <a:srgbClr val="000000"/>
                </a:solidFill>
                <a:latin typeface="Times New Roman" panose="02020603050405020304" pitchFamily="18" charset="0"/>
              </a:rPr>
              <a:t>2.3</a:t>
            </a:r>
            <a:endParaRPr lang="en-GB" sz="2160" dirty="0"/>
          </a:p>
        </p:txBody>
      </p:sp>
      <p:sp>
        <p:nvSpPr>
          <p:cNvPr id="12" name="Rectangle 3"/>
          <p:cNvSpPr txBox="1">
            <a:spLocks noChangeArrowheads="1"/>
          </p:cNvSpPr>
          <p:nvPr/>
        </p:nvSpPr>
        <p:spPr bwMode="auto">
          <a:xfrm>
            <a:off x="2194560" y="274320"/>
            <a:ext cx="8412480" cy="731520"/>
          </a:xfrm>
          <a:prstGeom prst="rect">
            <a:avLst/>
          </a:prstGeom>
          <a:noFill/>
          <a:ln w="9525">
            <a:noFill/>
            <a:miter lim="800000"/>
            <a:headEnd/>
            <a:tailEnd/>
          </a:ln>
        </p:spPr>
        <p:txBody>
          <a:bodyPr vert="horz" wrap="square" lIns="109728" tIns="54864" rIns="109728" bIns="54864" numCol="1" anchor="t" anchorCtr="0" compatLnSpc="1">
            <a:prstTxWarp prst="textNoShape">
              <a:avLst/>
            </a:prstTxWarp>
          </a:bodyPr>
          <a:lstStyle/>
          <a:p>
            <a:r>
              <a:rPr lang="en-GB" sz="2160" dirty="0"/>
              <a:t>Transforming ratios – part 2.3</a:t>
            </a:r>
          </a:p>
        </p:txBody>
      </p:sp>
      <p:sp>
        <p:nvSpPr>
          <p:cNvPr id="19" name="Rectangle 4"/>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br>
              <a:rPr lang="en-GB" altLang="en-US" sz="1440" dirty="0">
                <a:latin typeface="Arial" panose="020B0604020202020204" pitchFamily="34" charset="0"/>
              </a:rPr>
            </a:br>
            <a:endParaRPr lang="en-GB" altLang="en-US" sz="1440" dirty="0">
              <a:latin typeface="Arial" panose="020B0604020202020204" pitchFamily="34" charset="0"/>
            </a:endParaRPr>
          </a:p>
        </p:txBody>
      </p:sp>
      <p:sp>
        <p:nvSpPr>
          <p:cNvPr id="2" name="Rectángulo 1"/>
          <p:cNvSpPr/>
          <p:nvPr/>
        </p:nvSpPr>
        <p:spPr>
          <a:xfrm>
            <a:off x="3133341" y="2761690"/>
            <a:ext cx="3797193" cy="424732"/>
          </a:xfrm>
          <a:prstGeom prst="rect">
            <a:avLst/>
          </a:prstGeom>
        </p:spPr>
        <p:txBody>
          <a:bodyPr wrap="none">
            <a:spAutoFit/>
          </a:bodyPr>
          <a:lstStyle/>
          <a:p>
            <a:r>
              <a:rPr lang="en-US" sz="2160" dirty="0"/>
              <a:t>ROA = Net Income / Total Assets</a:t>
            </a:r>
          </a:p>
        </p:txBody>
      </p:sp>
      <p:pic>
        <p:nvPicPr>
          <p:cNvPr id="4" name="Imagen 3"/>
          <p:cNvPicPr>
            <a:picLocks noChangeAspect="1"/>
          </p:cNvPicPr>
          <p:nvPr/>
        </p:nvPicPr>
        <p:blipFill>
          <a:blip r:embed="rId2" cstate="print"/>
          <a:stretch>
            <a:fillRect/>
          </a:stretch>
        </p:blipFill>
        <p:spPr>
          <a:xfrm>
            <a:off x="3945226" y="3918853"/>
            <a:ext cx="8122502" cy="2660731"/>
          </a:xfrm>
          <a:prstGeom prst="rect">
            <a:avLst/>
          </a:prstGeom>
        </p:spPr>
      </p:pic>
      <p:graphicFrame>
        <p:nvGraphicFramePr>
          <p:cNvPr id="10" name="Tabla 9"/>
          <p:cNvGraphicFramePr>
            <a:graphicFrameLocks noGrp="1"/>
          </p:cNvGraphicFramePr>
          <p:nvPr/>
        </p:nvGraphicFramePr>
        <p:xfrm>
          <a:off x="2182870" y="6605673"/>
          <a:ext cx="9916823" cy="1138328"/>
        </p:xfrm>
        <a:graphic>
          <a:graphicData uri="http://schemas.openxmlformats.org/drawingml/2006/table">
            <a:tbl>
              <a:tblPr>
                <a:tableStyleId>{5C22544A-7EE6-4342-B048-85BDC9FD1C3A}</a:tableStyleId>
              </a:tblPr>
              <a:tblGrid>
                <a:gridCol w="1804895">
                  <a:extLst>
                    <a:ext uri="{9D8B030D-6E8A-4147-A177-3AD203B41FA5}">
                      <a16:colId xmlns:a16="http://schemas.microsoft.com/office/drawing/2014/main" val="453322973"/>
                    </a:ext>
                  </a:extLst>
                </a:gridCol>
                <a:gridCol w="808162">
                  <a:extLst>
                    <a:ext uri="{9D8B030D-6E8A-4147-A177-3AD203B41FA5}">
                      <a16:colId xmlns:a16="http://schemas.microsoft.com/office/drawing/2014/main" val="969673311"/>
                    </a:ext>
                  </a:extLst>
                </a:gridCol>
                <a:gridCol w="808162">
                  <a:extLst>
                    <a:ext uri="{9D8B030D-6E8A-4147-A177-3AD203B41FA5}">
                      <a16:colId xmlns:a16="http://schemas.microsoft.com/office/drawing/2014/main" val="785710993"/>
                    </a:ext>
                  </a:extLst>
                </a:gridCol>
                <a:gridCol w="808162">
                  <a:extLst>
                    <a:ext uri="{9D8B030D-6E8A-4147-A177-3AD203B41FA5}">
                      <a16:colId xmlns:a16="http://schemas.microsoft.com/office/drawing/2014/main" val="4049917746"/>
                    </a:ext>
                  </a:extLst>
                </a:gridCol>
                <a:gridCol w="808162">
                  <a:extLst>
                    <a:ext uri="{9D8B030D-6E8A-4147-A177-3AD203B41FA5}">
                      <a16:colId xmlns:a16="http://schemas.microsoft.com/office/drawing/2014/main" val="3693795626"/>
                    </a:ext>
                  </a:extLst>
                </a:gridCol>
                <a:gridCol w="808162">
                  <a:extLst>
                    <a:ext uri="{9D8B030D-6E8A-4147-A177-3AD203B41FA5}">
                      <a16:colId xmlns:a16="http://schemas.microsoft.com/office/drawing/2014/main" val="1001053886"/>
                    </a:ext>
                  </a:extLst>
                </a:gridCol>
                <a:gridCol w="808162">
                  <a:extLst>
                    <a:ext uri="{9D8B030D-6E8A-4147-A177-3AD203B41FA5}">
                      <a16:colId xmlns:a16="http://schemas.microsoft.com/office/drawing/2014/main" val="3440789537"/>
                    </a:ext>
                  </a:extLst>
                </a:gridCol>
                <a:gridCol w="808162">
                  <a:extLst>
                    <a:ext uri="{9D8B030D-6E8A-4147-A177-3AD203B41FA5}">
                      <a16:colId xmlns:a16="http://schemas.microsoft.com/office/drawing/2014/main" val="920757115"/>
                    </a:ext>
                  </a:extLst>
                </a:gridCol>
                <a:gridCol w="808162">
                  <a:extLst>
                    <a:ext uri="{9D8B030D-6E8A-4147-A177-3AD203B41FA5}">
                      <a16:colId xmlns:a16="http://schemas.microsoft.com/office/drawing/2014/main" val="4035024666"/>
                    </a:ext>
                  </a:extLst>
                </a:gridCol>
                <a:gridCol w="808162">
                  <a:extLst>
                    <a:ext uri="{9D8B030D-6E8A-4147-A177-3AD203B41FA5}">
                      <a16:colId xmlns:a16="http://schemas.microsoft.com/office/drawing/2014/main" val="819434377"/>
                    </a:ext>
                  </a:extLst>
                </a:gridCol>
                <a:gridCol w="838470">
                  <a:extLst>
                    <a:ext uri="{9D8B030D-6E8A-4147-A177-3AD203B41FA5}">
                      <a16:colId xmlns:a16="http://schemas.microsoft.com/office/drawing/2014/main" val="2258100825"/>
                    </a:ext>
                  </a:extLst>
                </a:gridCol>
              </a:tblGrid>
              <a:tr h="284582">
                <a:tc>
                  <a:txBody>
                    <a:bodyPr/>
                    <a:lstStyle/>
                    <a:p>
                      <a:pPr algn="ctr" fontAlgn="b"/>
                      <a:r>
                        <a:rPr lang="es-ES" sz="1300" u="none" strike="noStrike">
                          <a:effectLst/>
                        </a:rPr>
                        <a:t>Percentage of companies</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1.6%</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3.2%</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6.5%</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12.9%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25.8%</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25.8%</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12.9%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6.5%</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3.2%</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1.6%</a:t>
                      </a:r>
                      <a:endParaRPr lang="es-ES" sz="1300" b="0" i="0" u="none" strike="noStrike">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414485355"/>
                  </a:ext>
                </a:extLst>
              </a:tr>
              <a:tr h="284582">
                <a:tc>
                  <a:txBody>
                    <a:bodyPr/>
                    <a:lstStyle/>
                    <a:p>
                      <a:pPr algn="ctr" fontAlgn="b"/>
                      <a:r>
                        <a:rPr lang="en-US" sz="1300" u="none" strike="noStrike">
                          <a:effectLst/>
                        </a:rPr>
                        <a:t>ROA to be in the group</a:t>
                      </a:r>
                      <a:endParaRPr lang="en-U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&lt; -29%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-29%</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-17%</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-7%</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-2.3%</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0.25%</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1.6%</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4%</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7%</a:t>
                      </a:r>
                      <a:endParaRPr lang="es-ES" sz="1300" b="0" i="0" u="none" strike="noStrike" dirty="0">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&gt;= 15%</a:t>
                      </a:r>
                      <a:endParaRPr lang="es-ES" sz="1300" b="0" i="0" u="none" strike="noStrike" dirty="0">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1865584995"/>
                  </a:ext>
                </a:extLst>
              </a:tr>
              <a:tr h="284582">
                <a:tc>
                  <a:txBody>
                    <a:bodyPr/>
                    <a:lstStyle/>
                    <a:p>
                      <a:pPr algn="ctr" fontAlgn="b"/>
                      <a:r>
                        <a:rPr lang="es-ES" sz="1300" u="none" strike="noStrike">
                          <a:effectLst/>
                        </a:rPr>
                        <a:t>Bucket Associated</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9</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8</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7</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6</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5</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4</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3</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2</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1</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0</a:t>
                      </a:r>
                      <a:endParaRPr lang="es-ES" sz="1300" b="0" i="0" u="none" strike="noStrike">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1711300366"/>
                  </a:ext>
                </a:extLst>
              </a:tr>
              <a:tr h="284582">
                <a:tc>
                  <a:txBody>
                    <a:bodyPr/>
                    <a:lstStyle/>
                    <a:p>
                      <a:pPr algn="ctr" fontAlgn="b"/>
                      <a:r>
                        <a:rPr lang="es-ES" sz="1300" u="none" strike="noStrike">
                          <a:effectLst/>
                        </a:rPr>
                        <a:t>Translation of Bucket</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D</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C</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CC</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CCC</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B</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BB</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BBB</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A</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a:effectLst/>
                        </a:rPr>
                        <a:t>AA</a:t>
                      </a:r>
                      <a:endParaRPr lang="es-ES" sz="1300" b="0" i="0" u="none" strike="noStrike">
                        <a:solidFill>
                          <a:srgbClr val="000000"/>
                        </a:solidFill>
                        <a:effectLst/>
                        <a:latin typeface="Calibri" panose="020F0502020204030204" pitchFamily="34" charset="0"/>
                      </a:endParaRPr>
                    </a:p>
                  </a:txBody>
                  <a:tcPr marL="9504" marR="9504" marT="9504" marB="45620" anchor="b"/>
                </a:tc>
                <a:tc>
                  <a:txBody>
                    <a:bodyPr/>
                    <a:lstStyle/>
                    <a:p>
                      <a:pPr algn="ctr" fontAlgn="b"/>
                      <a:r>
                        <a:rPr lang="es-ES" sz="1300" u="none" strike="noStrike" dirty="0">
                          <a:effectLst/>
                        </a:rPr>
                        <a:t>AAA</a:t>
                      </a:r>
                      <a:endParaRPr lang="es-ES" sz="1300" b="0" i="0" u="none" strike="noStrike" dirty="0">
                        <a:solidFill>
                          <a:srgbClr val="000000"/>
                        </a:solidFill>
                        <a:effectLst/>
                        <a:latin typeface="Calibri" panose="020F0502020204030204" pitchFamily="34" charset="0"/>
                      </a:endParaRPr>
                    </a:p>
                  </a:txBody>
                  <a:tcPr marL="9504" marR="9504" marT="9504" marB="45620" anchor="b"/>
                </a:tc>
                <a:extLst>
                  <a:ext uri="{0D108BD9-81ED-4DB2-BD59-A6C34878D82A}">
                    <a16:rowId xmlns:a16="http://schemas.microsoft.com/office/drawing/2014/main" val="1522926382"/>
                  </a:ext>
                </a:extLst>
              </a:tr>
            </a:tbl>
          </a:graphicData>
        </a:graphic>
      </p:graphicFrame>
    </p:spTree>
    <p:extLst>
      <p:ext uri="{BB962C8B-B14F-4D97-AF65-F5344CB8AC3E}">
        <p14:creationId xmlns:p14="http://schemas.microsoft.com/office/powerpoint/2010/main" val="12039910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2A47A2-A3A9-D6B1-4F0B-7F7CE154234F}"/>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AA67C3D-6D28-4C64-81F8-295FC9396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6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38" name="Freeform: Shape 25">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54647" y="0"/>
            <a:ext cx="3035667" cy="82296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901061" y="0"/>
            <a:ext cx="3043721" cy="82296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a:extLst>
              <a:ext uri="{FF2B5EF4-FFF2-40B4-BE49-F238E27FC236}">
                <a16:creationId xmlns:a16="http://schemas.microsoft.com/office/drawing/2014/main" id="{F21913B5-0A2D-B70C-20BD-7C6A6C26F406}"/>
              </a:ext>
            </a:extLst>
          </p:cNvPr>
          <p:cNvPicPr>
            <a:picLocks noChangeAspect="1"/>
          </p:cNvPicPr>
          <p:nvPr/>
        </p:nvPicPr>
        <p:blipFill>
          <a:blip r:embed="rId2"/>
          <a:srcRect l="16454" r="35988" b="1"/>
          <a:stretch/>
        </p:blipFill>
        <p:spPr>
          <a:xfrm>
            <a:off x="3197152" y="-1"/>
            <a:ext cx="11431472" cy="4086225"/>
          </a:xfrm>
          <a:custGeom>
            <a:avLst/>
            <a:gdLst/>
            <a:ahLst/>
            <a:cxnLst/>
            <a:rect l="l" t="t" r="r" b="b"/>
            <a:pathLst>
              <a:path w="9526226" h="3405188">
                <a:moveTo>
                  <a:pt x="1617925" y="0"/>
                </a:moveTo>
                <a:lnTo>
                  <a:pt x="2711158" y="0"/>
                </a:lnTo>
                <a:lnTo>
                  <a:pt x="3027357" y="0"/>
                </a:lnTo>
                <a:lnTo>
                  <a:pt x="3491324" y="0"/>
                </a:lnTo>
                <a:lnTo>
                  <a:pt x="5200853" y="0"/>
                </a:lnTo>
                <a:lnTo>
                  <a:pt x="9526226" y="0"/>
                </a:lnTo>
                <a:lnTo>
                  <a:pt x="9526226" y="3405188"/>
                </a:lnTo>
                <a:lnTo>
                  <a:pt x="0" y="3405188"/>
                </a:lnTo>
                <a:lnTo>
                  <a:pt x="1596" y="3337395"/>
                </a:lnTo>
                <a:cubicBezTo>
                  <a:pt x="68390" y="1928213"/>
                  <a:pt x="632836" y="708413"/>
                  <a:pt x="1595801" y="14997"/>
                </a:cubicBezTo>
                <a:close/>
              </a:path>
            </a:pathLst>
          </a:custGeom>
        </p:spPr>
      </p:pic>
      <p:sp>
        <p:nvSpPr>
          <p:cNvPr id="30" name="Freeform: Shape 29">
            <a:extLst>
              <a:ext uri="{FF2B5EF4-FFF2-40B4-BE49-F238E27FC236}">
                <a16:creationId xmlns:a16="http://schemas.microsoft.com/office/drawing/2014/main" id="{74283919-7E00-4FC2-BFC9-3F56E58808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97152" y="0"/>
            <a:ext cx="2344490" cy="4086225"/>
          </a:xfrm>
          <a:custGeom>
            <a:avLst/>
            <a:gdLst>
              <a:gd name="connsiteX0" fmla="*/ 340960 w 1953741"/>
              <a:gd name="connsiteY0" fmla="*/ 0 h 3405188"/>
              <a:gd name="connsiteX1" fmla="*/ 0 w 1953741"/>
              <a:gd name="connsiteY1" fmla="*/ 0 h 3405188"/>
              <a:gd name="connsiteX2" fmla="*/ 0 w 1953741"/>
              <a:gd name="connsiteY2" fmla="*/ 1 h 3405188"/>
              <a:gd name="connsiteX3" fmla="*/ 121075 w 1953741"/>
              <a:gd name="connsiteY3" fmla="*/ 1 h 3405188"/>
              <a:gd name="connsiteX4" fmla="*/ 143661 w 1953741"/>
              <a:gd name="connsiteY4" fmla="*/ 14998 h 3405188"/>
              <a:gd name="connsiteX5" fmla="*/ 1771120 w 1953741"/>
              <a:gd name="connsiteY5" fmla="*/ 3337396 h 3405188"/>
              <a:gd name="connsiteX6" fmla="*/ 1772750 w 1953741"/>
              <a:gd name="connsiteY6" fmla="*/ 3405188 h 3405188"/>
              <a:gd name="connsiteX7" fmla="*/ 1953741 w 1953741"/>
              <a:gd name="connsiteY7" fmla="*/ 3405188 h 3405188"/>
              <a:gd name="connsiteX8" fmla="*/ 1937324 w 1953741"/>
              <a:gd name="connsiteY8" fmla="*/ 3058183 h 3405188"/>
              <a:gd name="connsiteX9" fmla="*/ 363084 w 1953741"/>
              <a:gd name="connsiteY9" fmla="*/ 14997 h 3405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3741" h="3405188">
                <a:moveTo>
                  <a:pt x="340960" y="0"/>
                </a:moveTo>
                <a:lnTo>
                  <a:pt x="0" y="0"/>
                </a:lnTo>
                <a:lnTo>
                  <a:pt x="0" y="1"/>
                </a:lnTo>
                <a:lnTo>
                  <a:pt x="121075" y="1"/>
                </a:lnTo>
                <a:lnTo>
                  <a:pt x="143661" y="14998"/>
                </a:lnTo>
                <a:cubicBezTo>
                  <a:pt x="1126713" y="708414"/>
                  <a:pt x="1702933" y="1928214"/>
                  <a:pt x="1771120" y="3337396"/>
                </a:cubicBezTo>
                <a:lnTo>
                  <a:pt x="1772750" y="3405188"/>
                </a:lnTo>
                <a:lnTo>
                  <a:pt x="1953741" y="3405188"/>
                </a:lnTo>
                <a:lnTo>
                  <a:pt x="1937324" y="3058183"/>
                </a:lnTo>
                <a:cubicBezTo>
                  <a:pt x="1813464" y="1767912"/>
                  <a:pt x="1261851" y="662186"/>
                  <a:pt x="363084"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Picture 7">
            <a:extLst>
              <a:ext uri="{FF2B5EF4-FFF2-40B4-BE49-F238E27FC236}">
                <a16:creationId xmlns:a16="http://schemas.microsoft.com/office/drawing/2014/main" id="{C22949BD-A70D-1851-6227-17F87E41D39A}"/>
              </a:ext>
            </a:extLst>
          </p:cNvPr>
          <p:cNvPicPr>
            <a:picLocks noChangeAspect="1"/>
          </p:cNvPicPr>
          <p:nvPr/>
        </p:nvPicPr>
        <p:blipFill>
          <a:blip r:embed="rId3"/>
          <a:srcRect b="13391"/>
          <a:stretch/>
        </p:blipFill>
        <p:spPr>
          <a:xfrm>
            <a:off x="3192811" y="4143378"/>
            <a:ext cx="11437589" cy="4086224"/>
          </a:xfrm>
          <a:custGeom>
            <a:avLst/>
            <a:gdLst/>
            <a:ahLst/>
            <a:cxnLst/>
            <a:rect l="l" t="t" r="r" b="b"/>
            <a:pathLst>
              <a:path w="9531324" h="3405187">
                <a:moveTo>
                  <a:pt x="3977" y="0"/>
                </a:moveTo>
                <a:lnTo>
                  <a:pt x="9531324" y="0"/>
                </a:lnTo>
                <a:lnTo>
                  <a:pt x="9531324" y="3405187"/>
                </a:lnTo>
                <a:lnTo>
                  <a:pt x="5205951" y="3405187"/>
                </a:lnTo>
                <a:lnTo>
                  <a:pt x="3496422" y="3405187"/>
                </a:lnTo>
                <a:lnTo>
                  <a:pt x="3032455" y="3405187"/>
                </a:lnTo>
                <a:lnTo>
                  <a:pt x="2716256" y="3405187"/>
                </a:lnTo>
                <a:lnTo>
                  <a:pt x="2502754" y="3405187"/>
                </a:lnTo>
                <a:lnTo>
                  <a:pt x="2390998" y="3327786"/>
                </a:lnTo>
                <a:cubicBezTo>
                  <a:pt x="2217180" y="3200295"/>
                  <a:pt x="2046553" y="3062584"/>
                  <a:pt x="1874350" y="2922001"/>
                </a:cubicBezTo>
                <a:cubicBezTo>
                  <a:pt x="928725" y="2150026"/>
                  <a:pt x="0" y="1516318"/>
                  <a:pt x="0" y="168843"/>
                </a:cubicBezTo>
                <a:close/>
              </a:path>
            </a:pathLst>
          </a:custGeom>
        </p:spPr>
      </p:pic>
      <p:sp>
        <p:nvSpPr>
          <p:cNvPr id="32" name="Freeform: Shape 31">
            <a:extLst>
              <a:ext uri="{FF2B5EF4-FFF2-40B4-BE49-F238E27FC236}">
                <a16:creationId xmlns:a16="http://schemas.microsoft.com/office/drawing/2014/main" id="{2217FF4A-5EDF-43B7-90EE-BDD9F1E9EA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92811" y="4143375"/>
            <a:ext cx="3289188" cy="4086225"/>
          </a:xfrm>
          <a:custGeom>
            <a:avLst/>
            <a:gdLst>
              <a:gd name="connsiteX0" fmla="*/ 2737014 w 2740990"/>
              <a:gd name="connsiteY0" fmla="*/ 0 h 3405187"/>
              <a:gd name="connsiteX1" fmla="*/ 2550901 w 2740990"/>
              <a:gd name="connsiteY1" fmla="*/ 0 h 3405187"/>
              <a:gd name="connsiteX2" fmla="*/ 2554960 w 2740990"/>
              <a:gd name="connsiteY2" fmla="*/ 168844 h 3405187"/>
              <a:gd name="connsiteX3" fmla="*/ 641512 w 2740990"/>
              <a:gd name="connsiteY3" fmla="*/ 2922002 h 3405187"/>
              <a:gd name="connsiteX4" fmla="*/ 114085 w 2740990"/>
              <a:gd name="connsiteY4" fmla="*/ 3327787 h 3405187"/>
              <a:gd name="connsiteX5" fmla="*/ 0 w 2740990"/>
              <a:gd name="connsiteY5" fmla="*/ 3405187 h 3405187"/>
              <a:gd name="connsiteX6" fmla="*/ 24734 w 2740990"/>
              <a:gd name="connsiteY6" fmla="*/ 3405187 h 3405187"/>
              <a:gd name="connsiteX7" fmla="*/ 238236 w 2740990"/>
              <a:gd name="connsiteY7" fmla="*/ 3405187 h 3405187"/>
              <a:gd name="connsiteX8" fmla="*/ 349992 w 2740990"/>
              <a:gd name="connsiteY8" fmla="*/ 3327786 h 3405187"/>
              <a:gd name="connsiteX9" fmla="*/ 866640 w 2740990"/>
              <a:gd name="connsiteY9" fmla="*/ 2922001 h 3405187"/>
              <a:gd name="connsiteX10" fmla="*/ 2740990 w 2740990"/>
              <a:gd name="connsiteY10" fmla="*/ 168843 h 340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0990" h="3405187">
                <a:moveTo>
                  <a:pt x="2737014" y="0"/>
                </a:moveTo>
                <a:lnTo>
                  <a:pt x="2550901" y="0"/>
                </a:lnTo>
                <a:lnTo>
                  <a:pt x="2554960" y="168844"/>
                </a:lnTo>
                <a:cubicBezTo>
                  <a:pt x="2554960" y="1516319"/>
                  <a:pt x="1606862" y="2150027"/>
                  <a:pt x="641512" y="2922002"/>
                </a:cubicBezTo>
                <a:cubicBezTo>
                  <a:pt x="465716" y="3062585"/>
                  <a:pt x="291530" y="3200296"/>
                  <a:pt x="114085" y="3327787"/>
                </a:cubicBezTo>
                <a:lnTo>
                  <a:pt x="0" y="3405187"/>
                </a:lnTo>
                <a:lnTo>
                  <a:pt x="24734" y="3405187"/>
                </a:lnTo>
                <a:lnTo>
                  <a:pt x="238236" y="3405187"/>
                </a:lnTo>
                <a:lnTo>
                  <a:pt x="349992" y="3327786"/>
                </a:lnTo>
                <a:cubicBezTo>
                  <a:pt x="523810" y="3200295"/>
                  <a:pt x="694437" y="3062584"/>
                  <a:pt x="866640" y="2922001"/>
                </a:cubicBezTo>
                <a:cubicBezTo>
                  <a:pt x="1812265" y="2150026"/>
                  <a:pt x="2740990" y="1516318"/>
                  <a:pt x="2740990" y="168843"/>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4">
            <a:extLst>
              <a:ext uri="{FF2B5EF4-FFF2-40B4-BE49-F238E27FC236}">
                <a16:creationId xmlns:a16="http://schemas.microsoft.com/office/drawing/2014/main" id="{1C014524-F8B0-A0E4-8C93-26B1980D2230}"/>
              </a:ext>
            </a:extLst>
          </p:cNvPr>
          <p:cNvSpPr>
            <a:spLocks noChangeArrowheads="1"/>
          </p:cNvSpPr>
          <p:nvPr/>
        </p:nvSpPr>
        <p:spPr bwMode="auto">
          <a:xfrm>
            <a:off x="5400677" y="2207693"/>
            <a:ext cx="166264" cy="52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82296" tIns="41148" rIns="82296" bIns="41148" numCol="1" anchor="ctr" anchorCtr="0" compatLnSpc="1">
            <a:prstTxWarp prst="textNoShape">
              <a:avLst/>
            </a:prstTxWarp>
            <a:spAutoFit/>
          </a:bodyPr>
          <a:lstStyle/>
          <a:p>
            <a:pPr>
              <a:spcAft>
                <a:spcPts val="600"/>
              </a:spcAft>
            </a:pPr>
            <a:br>
              <a:rPr lang="en-GB" altLang="en-US" sz="1440">
                <a:latin typeface="Arial" panose="020B0604020202020204" pitchFamily="34" charset="0"/>
              </a:rPr>
            </a:br>
            <a:endParaRPr lang="en-GB" altLang="en-US" sz="1440">
              <a:latin typeface="Arial" panose="020B0604020202020204" pitchFamily="34" charset="0"/>
            </a:endParaRPr>
          </a:p>
        </p:txBody>
      </p:sp>
      <p:sp>
        <p:nvSpPr>
          <p:cNvPr id="9" name="Rectangle 8">
            <a:extLst>
              <a:ext uri="{FF2B5EF4-FFF2-40B4-BE49-F238E27FC236}">
                <a16:creationId xmlns:a16="http://schemas.microsoft.com/office/drawing/2014/main" id="{D3F23CDC-7161-01E9-B723-DFB40F75CD2C}"/>
              </a:ext>
            </a:extLst>
          </p:cNvPr>
          <p:cNvSpPr/>
          <p:nvPr/>
        </p:nvSpPr>
        <p:spPr>
          <a:xfrm>
            <a:off x="4571981" y="-79896288"/>
            <a:ext cx="5486400" cy="12588061"/>
          </a:xfrm>
          <a:prstGeom prst="rect">
            <a:avLst/>
          </a:prstGeom>
        </p:spPr>
        <p:txBody>
          <a:bodyPr>
            <a:spAutoFit/>
          </a:bodyPr>
          <a:lstStyle/>
          <a:p>
            <a:pPr>
              <a:spcAft>
                <a:spcPts val="600"/>
              </a:spcAft>
            </a:pPr>
            <a:r>
              <a:rPr lang="en-GB" sz="360"/>
              <a:t> Generalized Linear Model Regression Results                  </a:t>
            </a:r>
          </a:p>
          <a:p>
            <a:pPr>
              <a:spcAft>
                <a:spcPts val="600"/>
              </a:spcAft>
            </a:pPr>
            <a:r>
              <a:rPr lang="en-GB" sz="360"/>
              <a:t>==============================================================================</a:t>
            </a:r>
          </a:p>
          <a:p>
            <a:pPr>
              <a:spcAft>
                <a:spcPts val="600"/>
              </a:spcAft>
            </a:pPr>
            <a:r>
              <a:rPr lang="en-GB" sz="360"/>
              <a:t>Dep. Variable:              ob_target   No. Observations:                  593</a:t>
            </a:r>
          </a:p>
          <a:p>
            <a:pPr>
              <a:spcAft>
                <a:spcPts val="600"/>
              </a:spcAft>
            </a:pPr>
            <a:r>
              <a:rPr lang="en-GB" sz="360"/>
              <a:t>Model:                            GLM   Df Residuals:                      514</a:t>
            </a:r>
          </a:p>
          <a:p>
            <a:pPr>
              <a:spcAft>
                <a:spcPts val="600"/>
              </a:spcAft>
            </a:pPr>
            <a:r>
              <a:rPr lang="en-GB" sz="360"/>
              <a:t>Model Family:                Binomial   Df Model:                           78</a:t>
            </a:r>
          </a:p>
          <a:p>
            <a:pPr>
              <a:spcAft>
                <a:spcPts val="600"/>
              </a:spcAft>
            </a:pPr>
            <a:r>
              <a:rPr lang="en-GB" sz="360"/>
              <a:t>Link Function:                  logit   Scale:                             1.0</a:t>
            </a:r>
          </a:p>
          <a:p>
            <a:pPr>
              <a:spcAft>
                <a:spcPts val="600"/>
              </a:spcAft>
            </a:pPr>
            <a:r>
              <a:rPr lang="en-GB" sz="360"/>
              <a:t>Method:                          IRLS   Log-Likelihood:                -155.12</a:t>
            </a:r>
          </a:p>
          <a:p>
            <a:pPr>
              <a:spcAft>
                <a:spcPts val="600"/>
              </a:spcAft>
            </a:pPr>
            <a:r>
              <a:rPr lang="en-GB" sz="360"/>
              <a:t>Date:                Fri, 10 Oct 2014   Deviance:                       310.24</a:t>
            </a:r>
          </a:p>
          <a:p>
            <a:pPr>
              <a:spcAft>
                <a:spcPts val="600"/>
              </a:spcAft>
            </a:pPr>
            <a:r>
              <a:rPr lang="en-GB" sz="360"/>
              <a:t>Time:                        17:11:43   Pearson chi2:                     726.</a:t>
            </a:r>
          </a:p>
          <a:p>
            <a:pPr>
              <a:spcAft>
                <a:spcPts val="600"/>
              </a:spcAft>
            </a:pPr>
            <a:r>
              <a:rPr lang="en-GB" sz="360"/>
              <a:t>No. Iterations:                    26                                         </a:t>
            </a:r>
          </a:p>
          <a:p>
            <a:pPr>
              <a:spcAft>
                <a:spcPts val="600"/>
              </a:spcAft>
            </a:pPr>
            <a:r>
              <a:rPr lang="en-GB" sz="360"/>
              <a:t>==============================================================================</a:t>
            </a:r>
          </a:p>
          <a:p>
            <a:pPr>
              <a:spcAft>
                <a:spcPts val="600"/>
              </a:spcAft>
            </a:pPr>
            <a:r>
              <a:rPr lang="en-GB" sz="360"/>
              <a:t>                 coef    std err          t      P&gt;|t|      [95.0% Conf. Int.]</a:t>
            </a:r>
          </a:p>
          <a:p>
            <a:pPr>
              <a:spcAft>
                <a:spcPts val="600"/>
              </a:spcAft>
            </a:pPr>
            <a:r>
              <a:rPr lang="en-GB" sz="360"/>
              <a:t>------------------------------------------------------------------------------</a:t>
            </a:r>
          </a:p>
          <a:p>
            <a:pPr>
              <a:spcAft>
                <a:spcPts val="600"/>
              </a:spcAft>
            </a:pPr>
            <a:r>
              <a:rPr lang="en-GB" sz="360"/>
              <a:t>if_var_81     -0.0965      0.150     -0.643      0.520        -0.390     0.197</a:t>
            </a:r>
          </a:p>
          <a:p>
            <a:pPr>
              <a:spcAft>
                <a:spcPts val="600"/>
              </a:spcAft>
            </a:pPr>
            <a:r>
              <a:rPr lang="en-GB" sz="360"/>
              <a:t>if_var_80   -4.19e+06   6.29e+06     -0.667      0.505     -1.65e+07  8.13e+06</a:t>
            </a:r>
          </a:p>
          <a:p>
            <a:pPr>
              <a:spcAft>
                <a:spcPts val="600"/>
              </a:spcAft>
            </a:pPr>
            <a:r>
              <a:rPr lang="en-GB" sz="360"/>
              <a:t>ib_var_21      0.3136      0.976      0.321      0.748        -1.598     2.226</a:t>
            </a:r>
          </a:p>
          <a:p>
            <a:pPr>
              <a:spcAft>
                <a:spcPts val="600"/>
              </a:spcAft>
            </a:pPr>
            <a:r>
              <a:rPr lang="en-GB" sz="360"/>
              <a:t>ib_var_20      0.0080      1.454      0.006      0.996        -2.842     2.858</a:t>
            </a:r>
          </a:p>
          <a:p>
            <a:pPr>
              <a:spcAft>
                <a:spcPts val="600"/>
              </a:spcAft>
            </a:pPr>
            <a:r>
              <a:rPr lang="en-GB" sz="360"/>
              <a:t>ico_var_51     0.3043      0.215      1.413      0.158        -0.118     0.727</a:t>
            </a:r>
          </a:p>
          <a:p>
            <a:pPr>
              <a:spcAft>
                <a:spcPts val="600"/>
              </a:spcAft>
            </a:pPr>
            <a:r>
              <a:rPr lang="en-GB" sz="360"/>
              <a:t>ico_var_50     0.2798      0.332      0.843      0.399        -0.371     0.931</a:t>
            </a:r>
          </a:p>
          <a:p>
            <a:pPr>
              <a:spcAft>
                <a:spcPts val="600"/>
              </a:spcAft>
            </a:pPr>
            <a:r>
              <a:rPr lang="en-GB" sz="360"/>
              <a:t>ico_var_53    -0.7005      0.307     -2.282      0.022        -1.302    -0.099</a:t>
            </a:r>
          </a:p>
          <a:p>
            <a:pPr>
              <a:spcAft>
                <a:spcPts val="600"/>
              </a:spcAft>
            </a:pPr>
            <a:r>
              <a:rPr lang="en-GB" sz="360"/>
              <a:t>ico_var_52     0.2085      0.206      1.014      0.310        -0.194     0.611</a:t>
            </a:r>
          </a:p>
          <a:p>
            <a:pPr>
              <a:spcAft>
                <a:spcPts val="600"/>
              </a:spcAft>
            </a:pPr>
            <a:r>
              <a:rPr lang="en-GB" sz="360"/>
              <a:t>ico_var_55    -0.2220      0.305     -0.727      0.467        -0.820     0.376</a:t>
            </a:r>
          </a:p>
          <a:p>
            <a:pPr>
              <a:spcAft>
                <a:spcPts val="600"/>
              </a:spcAft>
            </a:pPr>
            <a:r>
              <a:rPr lang="en-GB" sz="360"/>
              <a:t>ico_var_54    -0.2241      0.218     -1.027      0.304        -0.652     0.204</a:t>
            </a:r>
          </a:p>
          <a:p>
            <a:pPr>
              <a:spcAft>
                <a:spcPts val="600"/>
              </a:spcAft>
            </a:pPr>
            <a:r>
              <a:rPr lang="en-GB" sz="360"/>
              <a:t>ico_var_57     0.0680      0.221      0.308      0.758        -0.365     0.501</a:t>
            </a:r>
          </a:p>
          <a:p>
            <a:pPr>
              <a:spcAft>
                <a:spcPts val="600"/>
              </a:spcAft>
            </a:pPr>
            <a:r>
              <a:rPr lang="en-GB" sz="360"/>
              <a:t>ico_var_56     0.5072      0.250      2.032      0.042         0.018     0.996</a:t>
            </a:r>
          </a:p>
          <a:p>
            <a:pPr>
              <a:spcAft>
                <a:spcPts val="600"/>
              </a:spcAft>
            </a:pPr>
            <a:r>
              <a:rPr lang="en-GB" sz="360"/>
              <a:t>ico_var_59     0.0630      0.268      0.235      0.814        -0.463     0.589</a:t>
            </a:r>
          </a:p>
          <a:p>
            <a:pPr>
              <a:spcAft>
                <a:spcPts val="600"/>
              </a:spcAft>
            </a:pPr>
            <a:r>
              <a:rPr lang="en-GB" sz="360"/>
              <a:t>ico_var_58    -0.0561      0.244     -0.230      0.818        -0.535     0.423</a:t>
            </a:r>
          </a:p>
          <a:p>
            <a:pPr>
              <a:spcAft>
                <a:spcPts val="600"/>
              </a:spcAft>
            </a:pPr>
            <a:r>
              <a:rPr lang="en-GB" sz="360"/>
              <a:t>ico_var_25     0.2703      0.341      0.792      0.428        -0.399     0.939</a:t>
            </a:r>
          </a:p>
          <a:p>
            <a:pPr>
              <a:spcAft>
                <a:spcPts val="600"/>
              </a:spcAft>
            </a:pPr>
            <a:r>
              <a:rPr lang="en-GB" sz="360"/>
              <a:t>ico_var_26     0.3858      0.356      1.083      0.279        -0.313     1.084</a:t>
            </a:r>
          </a:p>
          <a:p>
            <a:pPr>
              <a:spcAft>
                <a:spcPts val="600"/>
              </a:spcAft>
            </a:pPr>
            <a:r>
              <a:rPr lang="en-GB" sz="360"/>
              <a:t>ico_var_27     0.9745      0.371      2.627      0.009         0.247     1.702</a:t>
            </a:r>
          </a:p>
          <a:p>
            <a:pPr>
              <a:spcAft>
                <a:spcPts val="600"/>
              </a:spcAft>
            </a:pPr>
            <a:r>
              <a:rPr lang="en-GB" sz="360"/>
              <a:t>ico_var_28     0.1577      0.331      0.476      0.634        -0.492     0.807</a:t>
            </a:r>
          </a:p>
          <a:p>
            <a:pPr>
              <a:spcAft>
                <a:spcPts val="600"/>
              </a:spcAft>
            </a:pPr>
            <a:r>
              <a:rPr lang="en-GB" sz="360"/>
              <a:t>ico_var_29    -0.6224      0.324     -1.921      0.055        -1.257     0.013</a:t>
            </a:r>
          </a:p>
          <a:p>
            <a:pPr>
              <a:spcAft>
                <a:spcPts val="600"/>
              </a:spcAft>
            </a:pPr>
            <a:r>
              <a:rPr lang="en-GB" sz="360"/>
              <a:t>ico_var_64     0.1559      0.324      0.481      0.631        -0.480     0.791</a:t>
            </a:r>
          </a:p>
          <a:p>
            <a:pPr>
              <a:spcAft>
                <a:spcPts val="600"/>
              </a:spcAft>
            </a:pPr>
            <a:r>
              <a:rPr lang="en-GB" sz="360"/>
              <a:t>if_var_65     -0.0057      0.025     -0.232      0.816        -0.054     0.043</a:t>
            </a:r>
          </a:p>
          <a:p>
            <a:pPr>
              <a:spcAft>
                <a:spcPts val="600"/>
              </a:spcAft>
            </a:pPr>
            <a:r>
              <a:rPr lang="en-GB" sz="360"/>
              <a:t>ico_var_60     0.2065      0.268      0.772      0.440        -0.318     0.731</a:t>
            </a:r>
          </a:p>
          <a:p>
            <a:pPr>
              <a:spcAft>
                <a:spcPts val="600"/>
              </a:spcAft>
            </a:pPr>
            <a:r>
              <a:rPr lang="en-GB" sz="360"/>
              <a:t>ico_var_61    -0.1859      0.301     -0.617      0.537        -0.776     0.404</a:t>
            </a:r>
          </a:p>
          <a:p>
            <a:pPr>
              <a:spcAft>
                <a:spcPts val="600"/>
              </a:spcAft>
            </a:pPr>
            <a:r>
              <a:rPr lang="en-GB" sz="360"/>
              <a:t>ico_var_62    -0.2433      0.204     -1.191      0.234        -0.644     0.157</a:t>
            </a:r>
          </a:p>
          <a:p>
            <a:pPr>
              <a:spcAft>
                <a:spcPts val="600"/>
              </a:spcAft>
            </a:pPr>
            <a:r>
              <a:rPr lang="en-GB" sz="360"/>
              <a:t>ico_var_63     0.0180      0.226      0.080      0.937        -0.424     0.460</a:t>
            </a:r>
          </a:p>
          <a:p>
            <a:pPr>
              <a:spcAft>
                <a:spcPts val="600"/>
              </a:spcAft>
            </a:pPr>
            <a:r>
              <a:rPr lang="en-GB" sz="360"/>
              <a:t>ib_var_6       0.0857      0.385      0.222      0.824        -0.670     0.841</a:t>
            </a:r>
          </a:p>
          <a:p>
            <a:pPr>
              <a:spcAft>
                <a:spcPts val="600"/>
              </a:spcAft>
            </a:pPr>
            <a:r>
              <a:rPr lang="en-GB" sz="360"/>
              <a:t>ib_var_7       1.5941      1.246      1.279      0.201        -0.848     4.037</a:t>
            </a:r>
          </a:p>
          <a:p>
            <a:pPr>
              <a:spcAft>
                <a:spcPts val="600"/>
              </a:spcAft>
            </a:pPr>
            <a:r>
              <a:rPr lang="en-GB" sz="360"/>
              <a:t>ib_var_4      -0.0688      0.466     -0.148      0.883        -0.982     0.844</a:t>
            </a:r>
          </a:p>
          <a:p>
            <a:pPr>
              <a:spcAft>
                <a:spcPts val="600"/>
              </a:spcAft>
            </a:pPr>
            <a:r>
              <a:rPr lang="en-GB" sz="360"/>
              <a:t>ib_var_9      -0.0006      0.001     -0.800      0.424        -0.002     0.001</a:t>
            </a:r>
          </a:p>
          <a:p>
            <a:pPr>
              <a:spcAft>
                <a:spcPts val="600"/>
              </a:spcAft>
            </a:pPr>
            <a:r>
              <a:rPr lang="en-GB" sz="360"/>
              <a:t>ib_var_2      -0.0068      0.503     -0.013      0.989        -0.993     0.979</a:t>
            </a:r>
          </a:p>
          <a:p>
            <a:pPr>
              <a:spcAft>
                <a:spcPts val="600"/>
              </a:spcAft>
            </a:pPr>
            <a:r>
              <a:rPr lang="en-GB" sz="360"/>
              <a:t>if_var_67     -0.0180      0.034     -0.534      0.593        -0.084     0.048</a:t>
            </a:r>
          </a:p>
          <a:p>
            <a:pPr>
              <a:spcAft>
                <a:spcPts val="600"/>
              </a:spcAft>
            </a:pPr>
            <a:r>
              <a:rPr lang="en-GB" sz="360"/>
              <a:t>ib_var_1      -0.9487      1.061     -0.894      0.371        -3.029     1.132</a:t>
            </a:r>
          </a:p>
          <a:p>
            <a:pPr>
              <a:spcAft>
                <a:spcPts val="600"/>
              </a:spcAft>
            </a:pPr>
            <a:r>
              <a:rPr lang="en-GB" sz="360"/>
              <a:t>if_var_66      0.3556   5215.921   6.82e-05      1.000     -1.02e+04  1.02e+04</a:t>
            </a:r>
          </a:p>
          <a:p>
            <a:pPr>
              <a:spcAft>
                <a:spcPts val="600"/>
              </a:spcAft>
            </a:pPr>
            <a:r>
              <a:rPr lang="en-GB" sz="360"/>
              <a:t>icn_var_23    -0.1955      0.181     -1.077      0.281        -0.551     0.160</a:t>
            </a:r>
          </a:p>
          <a:p>
            <a:pPr>
              <a:spcAft>
                <a:spcPts val="600"/>
              </a:spcAft>
            </a:pPr>
            <a:r>
              <a:rPr lang="en-GB" sz="360"/>
              <a:t>icn_var_22    -0.2774      0.277     -1.002      0.316        -0.820     0.265</a:t>
            </a:r>
          </a:p>
          <a:p>
            <a:pPr>
              <a:spcAft>
                <a:spcPts val="600"/>
              </a:spcAft>
            </a:pPr>
            <a:r>
              <a:rPr lang="en-GB" sz="360"/>
              <a:t>ib_var_8      25.6578    1.3e+05      0.000      1.000     -2.55e+05  2.55e+05</a:t>
            </a:r>
          </a:p>
          <a:p>
            <a:pPr>
              <a:spcAft>
                <a:spcPts val="600"/>
              </a:spcAft>
            </a:pPr>
            <a:r>
              <a:rPr lang="en-GB" sz="360"/>
              <a:t>icn_var_24     0.3971      0.262      1.516      0.130        -0.116     0.911</a:t>
            </a:r>
          </a:p>
          <a:p>
            <a:pPr>
              <a:spcAft>
                <a:spcPts val="600"/>
              </a:spcAft>
            </a:pPr>
            <a:r>
              <a:rPr lang="en-GB" sz="360"/>
              <a:t>ib_var_5      -2.0353      0.894     -2.276      0.023        -3.788    -0.283</a:t>
            </a:r>
          </a:p>
          <a:p>
            <a:pPr>
              <a:spcAft>
                <a:spcPts val="600"/>
              </a:spcAft>
            </a:pPr>
            <a:r>
              <a:rPr lang="en-GB" sz="360"/>
              <a:t>ib_var_3       0.7080      1.455      0.487      0.626        -2.143     3.559</a:t>
            </a:r>
          </a:p>
          <a:p>
            <a:pPr>
              <a:spcAft>
                <a:spcPts val="600"/>
              </a:spcAft>
            </a:pPr>
            <a:r>
              <a:rPr lang="en-GB" sz="360"/>
              <a:t>ico_var_37 -1.252e+05   1.83e+05     -0.684      0.494     -4.84e+05  2.33e+05</a:t>
            </a:r>
          </a:p>
          <a:p>
            <a:pPr>
              <a:spcAft>
                <a:spcPts val="600"/>
              </a:spcAft>
            </a:pPr>
            <a:r>
              <a:rPr lang="en-GB" sz="360"/>
              <a:t>ico_var_36    -0.0975      0.046     -2.129      0.033        -0.187    -0.008</a:t>
            </a:r>
          </a:p>
          <a:p>
            <a:pPr>
              <a:spcAft>
                <a:spcPts val="600"/>
              </a:spcAft>
            </a:pPr>
            <a:r>
              <a:rPr lang="en-GB" sz="360"/>
              <a:t>ico_var_35    -0.0077      0.029     -0.261      0.794        -0.065     0.050</a:t>
            </a:r>
          </a:p>
          <a:p>
            <a:pPr>
              <a:spcAft>
                <a:spcPts val="600"/>
              </a:spcAft>
            </a:pPr>
            <a:r>
              <a:rPr lang="en-GB" sz="360"/>
              <a:t>ico_var_34    -0.0258      0.049     -0.526      0.599        -0.122     0.070</a:t>
            </a:r>
          </a:p>
          <a:p>
            <a:pPr>
              <a:spcAft>
                <a:spcPts val="600"/>
              </a:spcAft>
            </a:pPr>
            <a:r>
              <a:rPr lang="en-GB" sz="360"/>
              <a:t>ico_var_33     0.0064      0.059      0.108      0.914        -0.110     0.122</a:t>
            </a:r>
          </a:p>
          <a:p>
            <a:pPr>
              <a:spcAft>
                <a:spcPts val="600"/>
              </a:spcAft>
            </a:pPr>
            <a:r>
              <a:rPr lang="en-GB" sz="360"/>
              <a:t>ico_var_32    -0.2348      0.310     -0.756      0.450        -0.843     0.374</a:t>
            </a:r>
          </a:p>
          <a:p>
            <a:pPr>
              <a:spcAft>
                <a:spcPts val="600"/>
              </a:spcAft>
            </a:pPr>
            <a:r>
              <a:rPr lang="en-GB" sz="360"/>
              <a:t>ico_var_31    -0.2394      0.261     -0.918      0.358        -0.750     0.272</a:t>
            </a:r>
          </a:p>
          <a:p>
            <a:pPr>
              <a:spcAft>
                <a:spcPts val="600"/>
              </a:spcAft>
            </a:pPr>
            <a:r>
              <a:rPr lang="en-GB" sz="360"/>
              <a:t>ico_var_30     0.4566      0.323      1.414      0.157        -0.176     1.090</a:t>
            </a:r>
          </a:p>
          <a:p>
            <a:pPr>
              <a:spcAft>
                <a:spcPts val="600"/>
              </a:spcAft>
            </a:pPr>
            <a:r>
              <a:rPr lang="en-GB" sz="360"/>
              <a:t>if_var_69   -2.05e-05   2.52e-05     -0.813      0.416     -6.99e-05  2.89e-05</a:t>
            </a:r>
          </a:p>
          <a:p>
            <a:pPr>
              <a:spcAft>
                <a:spcPts val="600"/>
              </a:spcAft>
            </a:pPr>
            <a:r>
              <a:rPr lang="en-GB" sz="360"/>
              <a:t>if_var_68      0.0002   6.85e-05      2.724      0.006      5.23e-05     0.000</a:t>
            </a:r>
          </a:p>
          <a:p>
            <a:pPr>
              <a:spcAft>
                <a:spcPts val="600"/>
              </a:spcAft>
            </a:pPr>
            <a:r>
              <a:rPr lang="en-GB" sz="360"/>
              <a:t>ico_var_39 -1.252e+05   1.83e+05     -0.684      0.494     -4.84e+05  2.33e+05</a:t>
            </a:r>
          </a:p>
          <a:p>
            <a:pPr>
              <a:spcAft>
                <a:spcPts val="600"/>
              </a:spcAft>
            </a:pPr>
            <a:r>
              <a:rPr lang="en-GB" sz="360"/>
              <a:t>ico_var_38 -1.252e+05   1.83e+05     -0.684      0.494     -4.84e+05  2.33e+05</a:t>
            </a:r>
          </a:p>
          <a:p>
            <a:pPr>
              <a:spcAft>
                <a:spcPts val="600"/>
              </a:spcAft>
            </a:pPr>
            <a:r>
              <a:rPr lang="en-GB" sz="360"/>
              <a:t>ib_var_18      0.1319      0.887      0.149      0.882        -1.606     1.870</a:t>
            </a:r>
          </a:p>
          <a:p>
            <a:pPr>
              <a:spcAft>
                <a:spcPts val="600"/>
              </a:spcAft>
            </a:pPr>
            <a:r>
              <a:rPr lang="en-GB" sz="360"/>
              <a:t>ib_var_19     -1.7831      0.901     -1.979      0.048        -3.549    -0.018</a:t>
            </a:r>
          </a:p>
          <a:p>
            <a:pPr>
              <a:spcAft>
                <a:spcPts val="600"/>
              </a:spcAft>
            </a:pPr>
            <a:r>
              <a:rPr lang="en-GB" sz="360"/>
              <a:t>ib_var_14      1.4699      0.838      1.754      0.079        -0.172     3.112</a:t>
            </a:r>
          </a:p>
          <a:p>
            <a:pPr>
              <a:spcAft>
                <a:spcPts val="600"/>
              </a:spcAft>
            </a:pPr>
            <a:r>
              <a:rPr lang="en-GB" sz="360"/>
              <a:t>ib_var_15     -0.0340      1.144     -0.030      0.976        -2.277     2.209</a:t>
            </a:r>
          </a:p>
          <a:p>
            <a:pPr>
              <a:spcAft>
                <a:spcPts val="600"/>
              </a:spcAft>
            </a:pPr>
            <a:r>
              <a:rPr lang="en-GB" sz="360"/>
              <a:t>ib_var_16      0.7681      1.186      0.648      0.517        -1.557     3.093</a:t>
            </a:r>
          </a:p>
          <a:p>
            <a:pPr>
              <a:spcAft>
                <a:spcPts val="600"/>
              </a:spcAft>
            </a:pPr>
            <a:r>
              <a:rPr lang="en-GB" sz="360"/>
              <a:t>ib_var_17     -0.3055      0.827     -0.369      0.712        -1.927     1.316</a:t>
            </a:r>
          </a:p>
          <a:p>
            <a:pPr>
              <a:spcAft>
                <a:spcPts val="600"/>
              </a:spcAft>
            </a:pPr>
            <a:r>
              <a:rPr lang="en-GB" sz="360"/>
              <a:t>ib_var_10    -25.6468   5.87e+05  -4.37e-05      1.000     -1.15e+06  1.15e+06</a:t>
            </a:r>
          </a:p>
          <a:p>
            <a:pPr>
              <a:spcAft>
                <a:spcPts val="600"/>
              </a:spcAft>
            </a:pPr>
            <a:r>
              <a:rPr lang="en-GB" sz="360"/>
              <a:t>ib_var_11    -25.0367    1.3e+05     -0.000      1.000     -2.55e+05  2.55e+05</a:t>
            </a:r>
          </a:p>
          <a:p>
            <a:pPr>
              <a:spcAft>
                <a:spcPts val="600"/>
              </a:spcAft>
            </a:pPr>
            <a:r>
              <a:rPr lang="en-GB" sz="360"/>
              <a:t>ib_var_12    -37.8555   5.22e+05  -7.26e-05      1.000     -1.02e+06  1.02e+06</a:t>
            </a:r>
          </a:p>
          <a:p>
            <a:pPr>
              <a:spcAft>
                <a:spcPts val="600"/>
              </a:spcAft>
            </a:pPr>
            <a:r>
              <a:rPr lang="en-GB" sz="360"/>
              <a:t>ib_var_13      0.5777      0.731      0.790      0.429        -0.855     2.010</a:t>
            </a:r>
          </a:p>
          <a:p>
            <a:pPr>
              <a:spcAft>
                <a:spcPts val="600"/>
              </a:spcAft>
            </a:pPr>
            <a:r>
              <a:rPr lang="en-GB" sz="360"/>
              <a:t>if_var_76     -0.0325      0.062     -0.523      0.601        -0.155     0.089</a:t>
            </a:r>
          </a:p>
          <a:p>
            <a:pPr>
              <a:spcAft>
                <a:spcPts val="600"/>
              </a:spcAft>
            </a:pPr>
            <a:r>
              <a:rPr lang="en-GB" sz="360"/>
              <a:t>if_var_77   3.755e+06   5.49e+06      0.684      0.494        -7e+06  1.45e+07</a:t>
            </a:r>
          </a:p>
          <a:p>
            <a:pPr>
              <a:spcAft>
                <a:spcPts val="600"/>
              </a:spcAft>
            </a:pPr>
            <a:r>
              <a:rPr lang="en-GB" sz="360"/>
              <a:t>if_var_74     -0.2214      0.173     -1.278      0.201        -0.561     0.118</a:t>
            </a:r>
          </a:p>
          <a:p>
            <a:pPr>
              <a:spcAft>
                <a:spcPts val="600"/>
              </a:spcAft>
            </a:pPr>
            <a:r>
              <a:rPr lang="en-GB" sz="360"/>
              <a:t>if_var_75      0.0167      0.069      0.244      0.807        -0.118     0.151</a:t>
            </a:r>
          </a:p>
          <a:p>
            <a:pPr>
              <a:spcAft>
                <a:spcPts val="600"/>
              </a:spcAft>
            </a:pPr>
            <a:r>
              <a:rPr lang="en-GB" sz="360"/>
              <a:t>if_var_72      0.0331      0.096      0.344      0.731        -0.156     0.222</a:t>
            </a:r>
          </a:p>
          <a:p>
            <a:pPr>
              <a:spcAft>
                <a:spcPts val="600"/>
              </a:spcAft>
            </a:pPr>
            <a:r>
              <a:rPr lang="en-GB" sz="360"/>
              <a:t>if_var_73      0.0288      0.018      1.582      0.114        -0.007     0.065</a:t>
            </a:r>
          </a:p>
          <a:p>
            <a:pPr>
              <a:spcAft>
                <a:spcPts val="600"/>
              </a:spcAft>
            </a:pPr>
            <a:r>
              <a:rPr lang="en-GB" sz="360"/>
              <a:t>if_var_70      0.1340      0.102      1.316      0.188        -0.066     0.334</a:t>
            </a:r>
          </a:p>
          <a:p>
            <a:pPr>
              <a:spcAft>
                <a:spcPts val="600"/>
              </a:spcAft>
            </a:pPr>
            <a:r>
              <a:rPr lang="en-GB" sz="360"/>
              <a:t>if_var_71     -0.0780      0.105     -0.747      0.455        -0.283     0.127</a:t>
            </a:r>
          </a:p>
          <a:p>
            <a:pPr>
              <a:spcAft>
                <a:spcPts val="600"/>
              </a:spcAft>
            </a:pPr>
            <a:r>
              <a:rPr lang="en-GB" sz="360"/>
              <a:t>if_var_78     -0.0129      0.029     -0.451      0.652        -0.069     0.043</a:t>
            </a:r>
          </a:p>
          <a:p>
            <a:pPr>
              <a:spcAft>
                <a:spcPts val="600"/>
              </a:spcAft>
            </a:pPr>
            <a:r>
              <a:rPr lang="en-GB" sz="360"/>
              <a:t>if_var_79      0.0001   5.88e-05      2.444      0.015      2.85e-05     0.000</a:t>
            </a:r>
          </a:p>
          <a:p>
            <a:pPr>
              <a:spcAft>
                <a:spcPts val="600"/>
              </a:spcAft>
            </a:pPr>
            <a:r>
              <a:rPr lang="en-GB" sz="360"/>
              <a:t>ico_var_42 -1.252e+05   1.83e+05     -0.684      0.494     -4.84e+05  2.33e+05</a:t>
            </a:r>
          </a:p>
          <a:p>
            <a:pPr>
              <a:spcAft>
                <a:spcPts val="600"/>
              </a:spcAft>
            </a:pPr>
            <a:r>
              <a:rPr lang="en-GB" sz="360"/>
              <a:t>ico_var_43  1.397e+05    2.1e+05      0.667      0.505     -2.71e+05   5.5e+05</a:t>
            </a:r>
          </a:p>
          <a:p>
            <a:pPr>
              <a:spcAft>
                <a:spcPts val="600"/>
              </a:spcAft>
            </a:pPr>
            <a:r>
              <a:rPr lang="en-GB" sz="360"/>
              <a:t>ico_var_40 -1.252e+05   1.83e+05     -0.684      0.494     -4.84e+05  2.33e+05</a:t>
            </a:r>
          </a:p>
          <a:p>
            <a:pPr>
              <a:spcAft>
                <a:spcPts val="600"/>
              </a:spcAft>
            </a:pPr>
            <a:r>
              <a:rPr lang="en-GB" sz="360"/>
              <a:t>ico_var_41 -1.252e+05   1.83e+05     -0.684      0.494     -4.84e+05  2.33e+05</a:t>
            </a:r>
          </a:p>
          <a:p>
            <a:pPr>
              <a:spcAft>
                <a:spcPts val="600"/>
              </a:spcAft>
            </a:pPr>
            <a:r>
              <a:rPr lang="en-GB" sz="360"/>
              <a:t>ico_var_46  1.397e+05    2.1e+05      0.667      0.505     -2.71e+05   5.5e+05</a:t>
            </a:r>
          </a:p>
          <a:p>
            <a:pPr>
              <a:spcAft>
                <a:spcPts val="600"/>
              </a:spcAft>
            </a:pPr>
            <a:r>
              <a:rPr lang="en-GB" sz="360"/>
              <a:t>ico_var_47  1.397e+05    2.1e+05      0.667      0.505     -2.71e+05   5.5e+05</a:t>
            </a:r>
          </a:p>
          <a:p>
            <a:pPr>
              <a:spcAft>
                <a:spcPts val="600"/>
              </a:spcAft>
            </a:pPr>
            <a:r>
              <a:rPr lang="en-GB" sz="360"/>
              <a:t>ico_var_44  1.397e+05    2.1e+05      0.667      0.505     -2.71e+05   5.5e+05</a:t>
            </a:r>
          </a:p>
          <a:p>
            <a:pPr>
              <a:spcAft>
                <a:spcPts val="600"/>
              </a:spcAft>
            </a:pPr>
            <a:r>
              <a:rPr lang="en-GB" sz="360"/>
              <a:t>ico_var_45  1.397e+05    2.1e+05      0.667      0.505     -2.71e+05   5.5e+05</a:t>
            </a:r>
          </a:p>
          <a:p>
            <a:pPr>
              <a:spcAft>
                <a:spcPts val="600"/>
              </a:spcAft>
            </a:pPr>
            <a:r>
              <a:rPr lang="en-GB" sz="360"/>
              <a:t>ico_var_48  1.397e+05    2.1e+05      0.667      0.505     -2.71e+05   5.5e+05</a:t>
            </a:r>
          </a:p>
          <a:p>
            <a:pPr>
              <a:spcAft>
                <a:spcPts val="600"/>
              </a:spcAft>
            </a:pPr>
            <a:r>
              <a:rPr lang="en-GB" sz="360"/>
              <a:t>ico_var_49    -0.0611      0.308     -0.198      0.843        -0.666     0.543</a:t>
            </a:r>
          </a:p>
          <a:p>
            <a:pPr>
              <a:spcAft>
                <a:spcPts val="600"/>
              </a:spcAft>
            </a:pPr>
            <a:r>
              <a:rPr lang="en-GB" sz="360"/>
              <a:t>==============================================================================</a:t>
            </a:r>
          </a:p>
        </p:txBody>
      </p:sp>
    </p:spTree>
    <p:extLst>
      <p:ext uri="{BB962C8B-B14F-4D97-AF65-F5344CB8AC3E}">
        <p14:creationId xmlns:p14="http://schemas.microsoft.com/office/powerpoint/2010/main" val="339695771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ángulo 6"/>
          <p:cNvSpPr/>
          <p:nvPr/>
        </p:nvSpPr>
        <p:spPr>
          <a:xfrm>
            <a:off x="2303443" y="226368"/>
            <a:ext cx="3315972" cy="424732"/>
          </a:xfrm>
          <a:prstGeom prst="rect">
            <a:avLst/>
          </a:prstGeom>
        </p:spPr>
        <p:txBody>
          <a:bodyPr wrap="none">
            <a:spAutoFit/>
          </a:bodyPr>
          <a:lstStyle/>
          <a:p>
            <a:r>
              <a:rPr lang="en-GB" sz="2160" dirty="0"/>
              <a:t>Example of a Bucket Model:</a:t>
            </a:r>
          </a:p>
        </p:txBody>
      </p:sp>
      <p:pic>
        <p:nvPicPr>
          <p:cNvPr id="5" name="Imagen 4"/>
          <p:cNvPicPr>
            <a:picLocks noChangeAspect="1"/>
          </p:cNvPicPr>
          <p:nvPr/>
        </p:nvPicPr>
        <p:blipFill>
          <a:blip r:embed="rId2" cstate="print"/>
          <a:stretch>
            <a:fillRect/>
          </a:stretch>
        </p:blipFill>
        <p:spPr>
          <a:xfrm>
            <a:off x="3945226" y="678140"/>
            <a:ext cx="6653539" cy="7151077"/>
          </a:xfrm>
          <a:prstGeom prst="rect">
            <a:avLst/>
          </a:prstGeom>
        </p:spPr>
      </p:pic>
    </p:spTree>
    <p:extLst>
      <p:ext uri="{BB962C8B-B14F-4D97-AF65-F5344CB8AC3E}">
        <p14:creationId xmlns:p14="http://schemas.microsoft.com/office/powerpoint/2010/main" val="1076027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63065-D6FC-4DEA-7779-77E882E80E4B}"/>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8FFC6557-6910-36A5-BD54-E9B54B526658}"/>
              </a:ext>
            </a:extLst>
          </p:cNvPr>
          <p:cNvSpPr/>
          <p:nvPr/>
        </p:nvSpPr>
        <p:spPr>
          <a:xfrm>
            <a:off x="1005840" y="481465"/>
            <a:ext cx="12618720" cy="1617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6500" b="1" i="1" kern="1200">
                <a:solidFill>
                  <a:srgbClr val="FFFFFF"/>
                </a:solidFill>
                <a:latin typeface="+mj-lt"/>
                <a:ea typeface="+mj-ea"/>
                <a:cs typeface="+mj-cs"/>
              </a:rPr>
              <a:t>Example of Qualitative Overlay</a:t>
            </a:r>
          </a:p>
        </p:txBody>
      </p:sp>
      <p:sp>
        <p:nvSpPr>
          <p:cNvPr id="2" name="Rectángulo 1">
            <a:extLst>
              <a:ext uri="{FF2B5EF4-FFF2-40B4-BE49-F238E27FC236}">
                <a16:creationId xmlns:a16="http://schemas.microsoft.com/office/drawing/2014/main" id="{80804C7B-FA68-F134-E068-02C6B9580FED}"/>
              </a:ext>
            </a:extLst>
          </p:cNvPr>
          <p:cNvSpPr/>
          <p:nvPr/>
        </p:nvSpPr>
        <p:spPr>
          <a:xfrm>
            <a:off x="1005840" y="3104146"/>
            <a:ext cx="12618720" cy="43082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hlinkClick r:id="rId2"/>
              </a:rPr>
              <a:t>https://github.com/manoelgadi/ESMA/tree/main/Day3_ESGRating</a:t>
            </a: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AHP-RATING-QualitativeOverlay.xlsx</a:t>
            </a:r>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Documentation: Note_AHP.pdf</a:t>
            </a:r>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Expert Model</a:t>
            </a:r>
          </a:p>
          <a:p>
            <a:pPr indent="-228600">
              <a:lnSpc>
                <a:spcPct val="90000"/>
              </a:lnSpc>
              <a:spcAft>
                <a:spcPts val="600"/>
              </a:spcAft>
              <a:buFont typeface="Arial" panose="020B0604020202020204" pitchFamily="34" charset="0"/>
              <a:buChar char="•"/>
            </a:pPr>
            <a:endParaRPr lang="en-US" sz="2600" dirty="0"/>
          </a:p>
        </p:txBody>
      </p:sp>
      <p:sp>
        <p:nvSpPr>
          <p:cNvPr id="13" name="Rectangle 6">
            <a:extLst>
              <a:ext uri="{FF2B5EF4-FFF2-40B4-BE49-F238E27FC236}">
                <a16:creationId xmlns:a16="http://schemas.microsoft.com/office/drawing/2014/main" id="{C4D3DF97-823A-1285-A65C-F2BE1B632CC2}"/>
              </a:ext>
            </a:extLst>
          </p:cNvPr>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spTree>
    <p:extLst>
      <p:ext uri="{BB962C8B-B14F-4D97-AF65-F5344CB8AC3E}">
        <p14:creationId xmlns:p14="http://schemas.microsoft.com/office/powerpoint/2010/main" val="594263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5819A-994C-AF41-0F6A-C1E711C6277A}"/>
            </a:ext>
          </a:extLst>
        </p:cNvPr>
        <p:cNvGrpSpPr/>
        <p:nvPr/>
      </p:nvGrpSpPr>
      <p:grpSpPr>
        <a:xfrm>
          <a:off x="0" y="0"/>
          <a:ext cx="0" cy="0"/>
          <a:chOff x="0" y="0"/>
          <a:chExt cx="0" cy="0"/>
        </a:xfrm>
      </p:grpSpPr>
      <p:sp>
        <p:nvSpPr>
          <p:cNvPr id="3" name="Rectángulo 2">
            <a:extLst>
              <a:ext uri="{FF2B5EF4-FFF2-40B4-BE49-F238E27FC236}">
                <a16:creationId xmlns:a16="http://schemas.microsoft.com/office/drawing/2014/main" id="{8E9E9994-71DA-B480-0953-023E476B01BF}"/>
              </a:ext>
            </a:extLst>
          </p:cNvPr>
          <p:cNvSpPr/>
          <p:nvPr/>
        </p:nvSpPr>
        <p:spPr>
          <a:xfrm>
            <a:off x="914162" y="288289"/>
            <a:ext cx="12912065" cy="14739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4800" b="1" i="1" kern="1200">
                <a:solidFill>
                  <a:schemeClr val="tx1"/>
                </a:solidFill>
                <a:latin typeface="+mj-lt"/>
                <a:ea typeface="+mj-ea"/>
                <a:cs typeface="+mj-cs"/>
              </a:rPr>
              <a:t>Applying the models</a:t>
            </a:r>
          </a:p>
        </p:txBody>
      </p:sp>
      <p:sp>
        <p:nvSpPr>
          <p:cNvPr id="2" name="Rectángulo 1">
            <a:extLst>
              <a:ext uri="{FF2B5EF4-FFF2-40B4-BE49-F238E27FC236}">
                <a16:creationId xmlns:a16="http://schemas.microsoft.com/office/drawing/2014/main" id="{E8129DB0-F44B-F61D-98F5-997A21F46EE6}"/>
              </a:ext>
            </a:extLst>
          </p:cNvPr>
          <p:cNvSpPr/>
          <p:nvPr/>
        </p:nvSpPr>
        <p:spPr>
          <a:xfrm>
            <a:off x="914162" y="2785771"/>
            <a:ext cx="5837850" cy="462086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400" dirty="0"/>
              <a:t>Quantitative Rating (from 0 to 10) + Qualitative Overlay (-2 to +2)</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Example: QR + QO = 5.01  + 0.402 = 5.412</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The same way, </a:t>
            </a:r>
            <a:r>
              <a:rPr lang="en-GB" sz="2400" b="1" u="sng" dirty="0">
                <a:solidFill>
                  <a:schemeClr val="accent2">
                    <a:lumMod val="50000"/>
                  </a:schemeClr>
                </a:solidFill>
                <a:highlight>
                  <a:srgbClr val="FFFF00"/>
                </a:highlight>
              </a:rPr>
              <a:t>ESG Rating</a:t>
            </a:r>
            <a:r>
              <a:rPr lang="en-GB" sz="2400" dirty="0"/>
              <a:t> can be created using expert or unsupervised models, so it should not be used alone for credit or management decisions as it is not supervised.</a:t>
            </a:r>
            <a:endParaRPr lang="en-US" sz="2400" dirty="0"/>
          </a:p>
          <a:p>
            <a:pPr indent="-228600">
              <a:lnSpc>
                <a:spcPct val="90000"/>
              </a:lnSpc>
              <a:spcAft>
                <a:spcPts val="600"/>
              </a:spcAft>
              <a:buFont typeface="Arial" panose="020B0604020202020204" pitchFamily="34" charset="0"/>
              <a:buChar char="•"/>
            </a:pPr>
            <a:endParaRPr lang="en-US" sz="2400" dirty="0"/>
          </a:p>
        </p:txBody>
      </p:sp>
      <p:sp>
        <p:nvSpPr>
          <p:cNvPr id="13" name="Rectangle 6">
            <a:extLst>
              <a:ext uri="{FF2B5EF4-FFF2-40B4-BE49-F238E27FC236}">
                <a16:creationId xmlns:a16="http://schemas.microsoft.com/office/drawing/2014/main" id="{1A5BF876-E01D-FB75-ED6C-8FE4EF08A56C}"/>
              </a:ext>
            </a:extLst>
          </p:cNvPr>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graphicFrame>
        <p:nvGraphicFramePr>
          <p:cNvPr id="5" name="Table 4">
            <a:extLst>
              <a:ext uri="{FF2B5EF4-FFF2-40B4-BE49-F238E27FC236}">
                <a16:creationId xmlns:a16="http://schemas.microsoft.com/office/drawing/2014/main" id="{03D64C89-FCB6-23CC-209C-1279289C48B7}"/>
              </a:ext>
            </a:extLst>
          </p:cNvPr>
          <p:cNvGraphicFramePr>
            <a:graphicFrameLocks noGrp="1"/>
          </p:cNvGraphicFramePr>
          <p:nvPr/>
        </p:nvGraphicFramePr>
        <p:xfrm>
          <a:off x="7612380" y="2813087"/>
          <a:ext cx="6213849" cy="4514266"/>
        </p:xfrm>
        <a:graphic>
          <a:graphicData uri="http://schemas.openxmlformats.org/drawingml/2006/table">
            <a:tbl>
              <a:tblPr/>
              <a:tblGrid>
                <a:gridCol w="1609239">
                  <a:extLst>
                    <a:ext uri="{9D8B030D-6E8A-4147-A177-3AD203B41FA5}">
                      <a16:colId xmlns:a16="http://schemas.microsoft.com/office/drawing/2014/main" val="1183284382"/>
                    </a:ext>
                  </a:extLst>
                </a:gridCol>
                <a:gridCol w="1244758">
                  <a:extLst>
                    <a:ext uri="{9D8B030D-6E8A-4147-A177-3AD203B41FA5}">
                      <a16:colId xmlns:a16="http://schemas.microsoft.com/office/drawing/2014/main" val="403379461"/>
                    </a:ext>
                  </a:extLst>
                </a:gridCol>
                <a:gridCol w="1965988">
                  <a:extLst>
                    <a:ext uri="{9D8B030D-6E8A-4147-A177-3AD203B41FA5}">
                      <a16:colId xmlns:a16="http://schemas.microsoft.com/office/drawing/2014/main" val="1554789146"/>
                    </a:ext>
                  </a:extLst>
                </a:gridCol>
                <a:gridCol w="1393864">
                  <a:extLst>
                    <a:ext uri="{9D8B030D-6E8A-4147-A177-3AD203B41FA5}">
                      <a16:colId xmlns:a16="http://schemas.microsoft.com/office/drawing/2014/main" val="37103884"/>
                    </a:ext>
                  </a:extLst>
                </a:gridCol>
              </a:tblGrid>
              <a:tr h="607027">
                <a:tc>
                  <a:txBody>
                    <a:bodyPr/>
                    <a:lstStyle/>
                    <a:p>
                      <a:pPr algn="l" fontAlgn="b"/>
                      <a:r>
                        <a:rPr lang="en-GB" sz="1700" b="1" i="0" u="none" strike="noStrike">
                          <a:solidFill>
                            <a:srgbClr val="FFFFFF"/>
                          </a:solidFill>
                          <a:effectLst/>
                          <a:latin typeface="Arial" panose="020B0604020202020204" pitchFamily="34" charset="0"/>
                        </a:rPr>
                        <a:t>Area</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tc>
                  <a:txBody>
                    <a:bodyPr/>
                    <a:lstStyle/>
                    <a:p>
                      <a:pPr algn="l" fontAlgn="b"/>
                      <a:r>
                        <a:rPr lang="en-GB" sz="1700" b="1" i="0" u="none" strike="noStrike">
                          <a:solidFill>
                            <a:srgbClr val="FFFFFF"/>
                          </a:solidFill>
                          <a:effectLst/>
                          <a:latin typeface="Arial" panose="020B0604020202020204" pitchFamily="34" charset="0"/>
                        </a:rPr>
                        <a:t>Weight</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tc>
                  <a:txBody>
                    <a:bodyPr/>
                    <a:lstStyle/>
                    <a:p>
                      <a:pPr algn="l" fontAlgn="b"/>
                      <a:r>
                        <a:rPr lang="en-GB" sz="1700" b="1" i="0" u="none" strike="noStrike">
                          <a:solidFill>
                            <a:srgbClr val="FFFFFF"/>
                          </a:solidFill>
                          <a:effectLst/>
                          <a:latin typeface="Arial" panose="020B0604020202020204" pitchFamily="34" charset="0"/>
                        </a:rPr>
                        <a:t>Analyst evaluation</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tc>
                  <a:txBody>
                    <a:bodyPr/>
                    <a:lstStyle/>
                    <a:p>
                      <a:pPr algn="l" fontAlgn="b"/>
                      <a:r>
                        <a:rPr lang="en-GB" sz="1700" b="1" i="0" u="none" strike="noStrike">
                          <a:solidFill>
                            <a:srgbClr val="FFFFFF"/>
                          </a:solidFill>
                          <a:effectLst/>
                          <a:latin typeface="Arial" panose="020B0604020202020204" pitchFamily="34" charset="0"/>
                        </a:rPr>
                        <a:t>Calculation</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C0504D"/>
                    </a:solidFill>
                  </a:tcPr>
                </a:tc>
                <a:extLst>
                  <a:ext uri="{0D108BD9-81ED-4DB2-BD59-A6C34878D82A}">
                    <a16:rowId xmlns:a16="http://schemas.microsoft.com/office/drawing/2014/main" val="2040366946"/>
                  </a:ext>
                </a:extLst>
              </a:tr>
              <a:tr h="872104">
                <a:tc>
                  <a:txBody>
                    <a:bodyPr/>
                    <a:lstStyle/>
                    <a:p>
                      <a:pPr algn="r" fontAlgn="b"/>
                      <a:r>
                        <a:rPr lang="en-GB" sz="1700" b="0" i="0" u="none" strike="noStrike">
                          <a:solidFill>
                            <a:srgbClr val="000000"/>
                          </a:solidFill>
                          <a:effectLst/>
                          <a:latin typeface="Arial" panose="020B0604020202020204" pitchFamily="34" charset="0"/>
                        </a:rPr>
                        <a:t>Product Demand / Market</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0,068875</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-2</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l" fontAlgn="b"/>
                      <a:r>
                        <a:rPr lang="en-GB" sz="1700" b="0" i="0" u="none" strike="noStrike">
                          <a:solidFill>
                            <a:srgbClr val="000000"/>
                          </a:solidFill>
                          <a:effectLst/>
                          <a:latin typeface="Arial" panose="020B0604020202020204" pitchFamily="34" charset="0"/>
                        </a:rPr>
                        <a:t>0,069*-2+</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extLst>
                  <a:ext uri="{0D108BD9-81ED-4DB2-BD59-A6C34878D82A}">
                    <a16:rowId xmlns:a16="http://schemas.microsoft.com/office/drawing/2014/main" val="3697500383"/>
                  </a:ext>
                </a:extLst>
              </a:tr>
              <a:tr h="607027">
                <a:tc>
                  <a:txBody>
                    <a:bodyPr/>
                    <a:lstStyle/>
                    <a:p>
                      <a:pPr algn="r" fontAlgn="b"/>
                      <a:r>
                        <a:rPr lang="en-GB" sz="1700" b="0" i="0" u="none" strike="noStrike">
                          <a:solidFill>
                            <a:srgbClr val="000000"/>
                          </a:solidFill>
                          <a:effectLst/>
                          <a:latin typeface="Arial" panose="020B0604020202020204" pitchFamily="34" charset="0"/>
                        </a:rPr>
                        <a:t>Shareholders / Management</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0,209241</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2</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l" fontAlgn="b"/>
                      <a:r>
                        <a:rPr lang="en-GB" sz="1700" b="0" i="0" u="none" strike="noStrike">
                          <a:solidFill>
                            <a:srgbClr val="000000"/>
                          </a:solidFill>
                          <a:effectLst/>
                          <a:latin typeface="Arial" panose="020B0604020202020204" pitchFamily="34" charset="0"/>
                        </a:rPr>
                        <a:t>0,209*2+</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extLst>
                  <a:ext uri="{0D108BD9-81ED-4DB2-BD59-A6C34878D82A}">
                    <a16:rowId xmlns:a16="http://schemas.microsoft.com/office/drawing/2014/main" val="43514496"/>
                  </a:ext>
                </a:extLst>
              </a:tr>
              <a:tr h="607027">
                <a:tc>
                  <a:txBody>
                    <a:bodyPr/>
                    <a:lstStyle/>
                    <a:p>
                      <a:pPr algn="r" fontAlgn="b"/>
                      <a:r>
                        <a:rPr lang="en-GB" sz="1700" b="0" i="0" u="none" strike="noStrike">
                          <a:solidFill>
                            <a:srgbClr val="000000"/>
                          </a:solidFill>
                          <a:effectLst/>
                          <a:latin typeface="Arial" panose="020B0604020202020204" pitchFamily="34" charset="0"/>
                        </a:rPr>
                        <a:t>Access to Credit</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0,266133</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1</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l" fontAlgn="b"/>
                      <a:r>
                        <a:rPr lang="en-GB" sz="1700" b="0" i="0" u="none" strike="noStrike">
                          <a:solidFill>
                            <a:srgbClr val="000000"/>
                          </a:solidFill>
                          <a:effectLst/>
                          <a:latin typeface="Arial" panose="020B0604020202020204" pitchFamily="34" charset="0"/>
                        </a:rPr>
                        <a:t>0,266*1+</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extLst>
                  <a:ext uri="{0D108BD9-81ED-4DB2-BD59-A6C34878D82A}">
                    <a16:rowId xmlns:a16="http://schemas.microsoft.com/office/drawing/2014/main" val="3340690073"/>
                  </a:ext>
                </a:extLst>
              </a:tr>
              <a:tr h="341950">
                <a:tc>
                  <a:txBody>
                    <a:bodyPr/>
                    <a:lstStyle/>
                    <a:p>
                      <a:pPr algn="r" fontAlgn="b"/>
                      <a:r>
                        <a:rPr lang="en-GB" sz="1700" b="0" i="0" u="none" strike="noStrike">
                          <a:solidFill>
                            <a:srgbClr val="000000"/>
                          </a:solidFill>
                          <a:effectLst/>
                          <a:latin typeface="Arial" panose="020B0604020202020204" pitchFamily="34" charset="0"/>
                        </a:rPr>
                        <a:t>Future Profits</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0,310722</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r" fontAlgn="b"/>
                      <a:r>
                        <a:rPr lang="en-GB" sz="1700" b="0" i="0" u="none" strike="noStrike">
                          <a:solidFill>
                            <a:srgbClr val="000000"/>
                          </a:solidFill>
                          <a:effectLst/>
                          <a:latin typeface="Arial" panose="020B0604020202020204" pitchFamily="34" charset="0"/>
                        </a:rPr>
                        <a:t>0</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tc>
                  <a:txBody>
                    <a:bodyPr/>
                    <a:lstStyle/>
                    <a:p>
                      <a:pPr algn="l" fontAlgn="b"/>
                      <a:r>
                        <a:rPr lang="en-GB" sz="1700" b="0" i="0" u="none" strike="noStrike">
                          <a:solidFill>
                            <a:srgbClr val="000000"/>
                          </a:solidFill>
                          <a:effectLst/>
                          <a:latin typeface="Arial" panose="020B0604020202020204" pitchFamily="34" charset="0"/>
                        </a:rPr>
                        <a:t>0,311*0+</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noFill/>
                  </a:tcPr>
                </a:tc>
                <a:extLst>
                  <a:ext uri="{0D108BD9-81ED-4DB2-BD59-A6C34878D82A}">
                    <a16:rowId xmlns:a16="http://schemas.microsoft.com/office/drawing/2014/main" val="2326566347"/>
                  </a:ext>
                </a:extLst>
              </a:tr>
              <a:tr h="607027">
                <a:tc>
                  <a:txBody>
                    <a:bodyPr/>
                    <a:lstStyle/>
                    <a:p>
                      <a:pPr algn="r" fontAlgn="b"/>
                      <a:r>
                        <a:rPr lang="en-GB" sz="1700" b="0" i="0" u="none" strike="noStrike">
                          <a:solidFill>
                            <a:srgbClr val="000000"/>
                          </a:solidFill>
                          <a:effectLst/>
                          <a:latin typeface="Arial" panose="020B0604020202020204" pitchFamily="34" charset="0"/>
                        </a:rPr>
                        <a:t>Innovation and Differentiation</a:t>
                      </a:r>
                      <a:endParaRPr lang="en-GB" sz="3100" b="0" i="0" u="none" strike="noStrike">
                        <a:effectLst/>
                        <a:latin typeface="Arial" panose="020B0604020202020204" pitchFamily="34" charset="0"/>
                      </a:endParaRPr>
                    </a:p>
                  </a:txBody>
                  <a:tcPr marL="13254" marR="13254" marT="13254" marB="0" anchor="b">
                    <a:lnL w="6350" cap="flat" cmpd="sng" algn="ctr">
                      <a:solidFill>
                        <a:srgbClr val="DA9694"/>
                      </a:solidFill>
                      <a:prstDash val="solid"/>
                      <a:round/>
                      <a:headEnd type="none" w="med" len="med"/>
                      <a:tailEnd type="none" w="med" len="med"/>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0,145028</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r" fontAlgn="b"/>
                      <a:r>
                        <a:rPr lang="en-GB" sz="1700" b="0" i="0" u="none" strike="noStrike">
                          <a:solidFill>
                            <a:srgbClr val="000000"/>
                          </a:solidFill>
                          <a:effectLst/>
                          <a:latin typeface="Arial" panose="020B0604020202020204" pitchFamily="34" charset="0"/>
                        </a:rPr>
                        <a:t>-1</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tc>
                  <a:txBody>
                    <a:bodyPr/>
                    <a:lstStyle/>
                    <a:p>
                      <a:pPr algn="l" fontAlgn="b"/>
                      <a:r>
                        <a:rPr lang="en-GB" sz="1700" b="0" i="0" u="none" strike="noStrike">
                          <a:solidFill>
                            <a:srgbClr val="000000"/>
                          </a:solidFill>
                          <a:effectLst/>
                          <a:latin typeface="Arial" panose="020B0604020202020204" pitchFamily="34" charset="0"/>
                        </a:rPr>
                        <a:t>0,145*-1+</a:t>
                      </a:r>
                      <a:endParaRPr lang="en-GB" sz="3100" b="0" i="0" u="none" strike="noStrike">
                        <a:effectLst/>
                        <a:latin typeface="Arial" panose="020B0604020202020204" pitchFamily="34" charset="0"/>
                      </a:endParaRPr>
                    </a:p>
                  </a:txBody>
                  <a:tcPr marL="13254" marR="13254" marT="13254" marB="0" anchor="b">
                    <a:lnL>
                      <a:noFill/>
                    </a:lnL>
                    <a:lnR w="6350" cap="flat" cmpd="sng" algn="ctr">
                      <a:solidFill>
                        <a:srgbClr val="DA9694"/>
                      </a:solidFill>
                      <a:prstDash val="solid"/>
                      <a:round/>
                      <a:headEnd type="none" w="med" len="med"/>
                      <a:tailEnd type="none" w="med" len="med"/>
                    </a:lnR>
                    <a:lnT w="6350" cap="flat" cmpd="sng" algn="ctr">
                      <a:solidFill>
                        <a:srgbClr val="DA9694"/>
                      </a:solidFill>
                      <a:prstDash val="solid"/>
                      <a:round/>
                      <a:headEnd type="none" w="med" len="med"/>
                      <a:tailEnd type="none" w="med" len="med"/>
                    </a:lnT>
                    <a:lnB w="6350" cap="flat" cmpd="sng" algn="ctr">
                      <a:solidFill>
                        <a:srgbClr val="DA9694"/>
                      </a:solidFill>
                      <a:prstDash val="solid"/>
                      <a:round/>
                      <a:headEnd type="none" w="med" len="med"/>
                      <a:tailEnd type="none" w="med" len="med"/>
                    </a:lnB>
                    <a:solidFill>
                      <a:srgbClr val="F2DCDB"/>
                    </a:solidFill>
                  </a:tcPr>
                </a:tc>
                <a:extLst>
                  <a:ext uri="{0D108BD9-81ED-4DB2-BD59-A6C34878D82A}">
                    <a16:rowId xmlns:a16="http://schemas.microsoft.com/office/drawing/2014/main" val="1864714621"/>
                  </a:ext>
                </a:extLst>
              </a:tr>
              <a:tr h="872104">
                <a:tc>
                  <a:txBody>
                    <a:bodyPr/>
                    <a:lstStyle/>
                    <a:p>
                      <a:pPr algn="l" fontAlgn="b"/>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tc>
                  <a:txBody>
                    <a:bodyPr/>
                    <a:lstStyle/>
                    <a:p>
                      <a:pPr algn="r" fontAlgn="b"/>
                      <a:r>
                        <a:rPr lang="en-GB" sz="1700" b="0" i="0" u="none" strike="noStrike">
                          <a:effectLst/>
                          <a:latin typeface="Arial" panose="020B0604020202020204" pitchFamily="34" charset="0"/>
                        </a:rPr>
                        <a:t>Final Qualitative Overlay</a:t>
                      </a:r>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tc>
                  <a:txBody>
                    <a:bodyPr/>
                    <a:lstStyle/>
                    <a:p>
                      <a:pPr algn="l" fontAlgn="b"/>
                      <a:endParaRPr lang="en-GB" sz="3100" b="0" i="0" u="none" strike="noStrike">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tc>
                  <a:txBody>
                    <a:bodyPr/>
                    <a:lstStyle/>
                    <a:p>
                      <a:pPr algn="r" fontAlgn="b"/>
                      <a:r>
                        <a:rPr lang="en-GB" sz="1700" b="0" i="0" u="none" strike="noStrike" dirty="0">
                          <a:effectLst/>
                          <a:latin typeface="Arial" panose="020B0604020202020204" pitchFamily="34" charset="0"/>
                        </a:rPr>
                        <a:t>0,40183826</a:t>
                      </a:r>
                      <a:endParaRPr lang="en-GB" sz="3100" b="0" i="0" u="none" strike="noStrike" dirty="0">
                        <a:effectLst/>
                        <a:latin typeface="Arial" panose="020B0604020202020204" pitchFamily="34" charset="0"/>
                      </a:endParaRPr>
                    </a:p>
                  </a:txBody>
                  <a:tcPr marL="13254" marR="13254" marT="13254" marB="0" anchor="b">
                    <a:lnL>
                      <a:noFill/>
                    </a:lnL>
                    <a:lnR>
                      <a:noFill/>
                    </a:lnR>
                    <a:lnT w="6350" cap="flat" cmpd="sng" algn="ctr">
                      <a:solidFill>
                        <a:srgbClr val="DA9694"/>
                      </a:solidFill>
                      <a:prstDash val="solid"/>
                      <a:round/>
                      <a:headEnd type="none" w="med" len="med"/>
                      <a:tailEnd type="none" w="med" len="med"/>
                    </a:lnT>
                    <a:lnB>
                      <a:noFill/>
                    </a:lnB>
                    <a:noFill/>
                  </a:tcPr>
                </a:tc>
                <a:extLst>
                  <a:ext uri="{0D108BD9-81ED-4DB2-BD59-A6C34878D82A}">
                    <a16:rowId xmlns:a16="http://schemas.microsoft.com/office/drawing/2014/main" val="544899721"/>
                  </a:ext>
                </a:extLst>
              </a:tr>
            </a:tbl>
          </a:graphicData>
        </a:graphic>
      </p:graphicFrame>
    </p:spTree>
    <p:extLst>
      <p:ext uri="{BB962C8B-B14F-4D97-AF65-F5344CB8AC3E}">
        <p14:creationId xmlns:p14="http://schemas.microsoft.com/office/powerpoint/2010/main" val="2458077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516499"/>
            <a:ext cx="8323302"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Key Components of ESG Ratings</a:t>
            </a:r>
            <a:endParaRPr lang="en-US" sz="4450" dirty="0"/>
          </a:p>
        </p:txBody>
      </p:sp>
      <p:pic>
        <p:nvPicPr>
          <p:cNvPr id="3" name="Image 0" descr="preencoded.png"/>
          <p:cNvPicPr>
            <a:picLocks noChangeAspect="1"/>
          </p:cNvPicPr>
          <p:nvPr/>
        </p:nvPicPr>
        <p:blipFill>
          <a:blip r:embed="rId3"/>
          <a:stretch>
            <a:fillRect/>
          </a:stretch>
        </p:blipFill>
        <p:spPr>
          <a:xfrm>
            <a:off x="2978348" y="2678906"/>
            <a:ext cx="2152055" cy="1306949"/>
          </a:xfrm>
          <a:prstGeom prst="rect">
            <a:avLst/>
          </a:prstGeom>
        </p:spPr>
      </p:pic>
      <p:sp>
        <p:nvSpPr>
          <p:cNvPr id="4" name="Text 1"/>
          <p:cNvSpPr/>
          <p:nvPr/>
        </p:nvSpPr>
        <p:spPr>
          <a:xfrm>
            <a:off x="3969306" y="3267551"/>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1</a:t>
            </a:r>
            <a:endParaRPr lang="en-US" sz="2200" dirty="0"/>
          </a:p>
        </p:txBody>
      </p:sp>
      <p:sp>
        <p:nvSpPr>
          <p:cNvPr id="5" name="Text 2"/>
          <p:cNvSpPr/>
          <p:nvPr/>
        </p:nvSpPr>
        <p:spPr>
          <a:xfrm>
            <a:off x="5357217" y="29057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Environmental</a:t>
            </a:r>
            <a:endParaRPr lang="en-US" sz="2200" dirty="0"/>
          </a:p>
        </p:txBody>
      </p:sp>
      <p:sp>
        <p:nvSpPr>
          <p:cNvPr id="6" name="Text 3"/>
          <p:cNvSpPr/>
          <p:nvPr/>
        </p:nvSpPr>
        <p:spPr>
          <a:xfrm>
            <a:off x="5357217" y="3396139"/>
            <a:ext cx="4887754"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Climate change, resource conservation, pollution</a:t>
            </a:r>
            <a:endParaRPr lang="en-US" sz="1750" dirty="0"/>
          </a:p>
        </p:txBody>
      </p:sp>
      <p:sp>
        <p:nvSpPr>
          <p:cNvPr id="7" name="Shape 4"/>
          <p:cNvSpPr/>
          <p:nvPr/>
        </p:nvSpPr>
        <p:spPr>
          <a:xfrm>
            <a:off x="5187077" y="3998952"/>
            <a:ext cx="8592860" cy="15240"/>
          </a:xfrm>
          <a:prstGeom prst="roundRect">
            <a:avLst>
              <a:gd name="adj" fmla="val 223256"/>
            </a:avLst>
          </a:prstGeom>
          <a:solidFill>
            <a:srgbClr val="61646A"/>
          </a:solidFill>
          <a:ln/>
        </p:spPr>
        <p:txBody>
          <a:bodyPr/>
          <a:lstStyle/>
          <a:p>
            <a:endParaRPr lang="en-GB"/>
          </a:p>
        </p:txBody>
      </p:sp>
      <p:pic>
        <p:nvPicPr>
          <p:cNvPr id="8" name="Image 1" descr="preencoded.png"/>
          <p:cNvPicPr>
            <a:picLocks noChangeAspect="1"/>
          </p:cNvPicPr>
          <p:nvPr/>
        </p:nvPicPr>
        <p:blipFill>
          <a:blip r:embed="rId4"/>
          <a:stretch>
            <a:fillRect/>
          </a:stretch>
        </p:blipFill>
        <p:spPr>
          <a:xfrm>
            <a:off x="1902381" y="4042529"/>
            <a:ext cx="4304109" cy="1306949"/>
          </a:xfrm>
          <a:prstGeom prst="rect">
            <a:avLst/>
          </a:prstGeom>
        </p:spPr>
      </p:pic>
      <p:sp>
        <p:nvSpPr>
          <p:cNvPr id="9" name="Text 5"/>
          <p:cNvSpPr/>
          <p:nvPr/>
        </p:nvSpPr>
        <p:spPr>
          <a:xfrm>
            <a:off x="3969306" y="4469249"/>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2</a:t>
            </a:r>
            <a:endParaRPr lang="en-US" sz="2200" dirty="0"/>
          </a:p>
        </p:txBody>
      </p:sp>
      <p:sp>
        <p:nvSpPr>
          <p:cNvPr id="10" name="Text 6"/>
          <p:cNvSpPr/>
          <p:nvPr/>
        </p:nvSpPr>
        <p:spPr>
          <a:xfrm>
            <a:off x="6433304" y="426934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Social</a:t>
            </a:r>
            <a:endParaRPr lang="en-US" sz="2200" dirty="0"/>
          </a:p>
        </p:txBody>
      </p:sp>
      <p:sp>
        <p:nvSpPr>
          <p:cNvPr id="11" name="Text 7"/>
          <p:cNvSpPr/>
          <p:nvPr/>
        </p:nvSpPr>
        <p:spPr>
          <a:xfrm>
            <a:off x="6433304" y="4759762"/>
            <a:ext cx="4656296"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Labor practices, diversity, community relations</a:t>
            </a:r>
            <a:endParaRPr lang="en-US" sz="1750" dirty="0"/>
          </a:p>
        </p:txBody>
      </p:sp>
      <p:sp>
        <p:nvSpPr>
          <p:cNvPr id="12" name="Shape 8"/>
          <p:cNvSpPr/>
          <p:nvPr/>
        </p:nvSpPr>
        <p:spPr>
          <a:xfrm>
            <a:off x="6263164" y="5362575"/>
            <a:ext cx="7516773" cy="15240"/>
          </a:xfrm>
          <a:prstGeom prst="roundRect">
            <a:avLst>
              <a:gd name="adj" fmla="val 223256"/>
            </a:avLst>
          </a:prstGeom>
          <a:solidFill>
            <a:srgbClr val="61646A"/>
          </a:solidFill>
          <a:ln/>
        </p:spPr>
        <p:txBody>
          <a:bodyPr/>
          <a:lstStyle/>
          <a:p>
            <a:endParaRPr lang="en-GB"/>
          </a:p>
        </p:txBody>
      </p:sp>
      <p:pic>
        <p:nvPicPr>
          <p:cNvPr id="13" name="Image 2" descr="preencoded.png"/>
          <p:cNvPicPr>
            <a:picLocks noChangeAspect="1"/>
          </p:cNvPicPr>
          <p:nvPr/>
        </p:nvPicPr>
        <p:blipFill>
          <a:blip r:embed="rId5"/>
          <a:stretch>
            <a:fillRect/>
          </a:stretch>
        </p:blipFill>
        <p:spPr>
          <a:xfrm>
            <a:off x="826294" y="5406152"/>
            <a:ext cx="6456164" cy="1306949"/>
          </a:xfrm>
          <a:prstGeom prst="rect">
            <a:avLst/>
          </a:prstGeom>
        </p:spPr>
      </p:pic>
      <p:sp>
        <p:nvSpPr>
          <p:cNvPr id="14" name="Text 9"/>
          <p:cNvSpPr/>
          <p:nvPr/>
        </p:nvSpPr>
        <p:spPr>
          <a:xfrm>
            <a:off x="3969187" y="5832872"/>
            <a:ext cx="170140" cy="453509"/>
          </a:xfrm>
          <a:prstGeom prst="rect">
            <a:avLst/>
          </a:prstGeom>
          <a:noFill/>
          <a:ln/>
        </p:spPr>
        <p:txBody>
          <a:bodyPr wrap="none" lIns="0" tIns="0" rIns="0" bIns="0" rtlCol="0" anchor="t"/>
          <a:lstStyle/>
          <a:p>
            <a:pPr marL="0" indent="0" algn="ctr">
              <a:lnSpc>
                <a:spcPts val="3550"/>
              </a:lnSpc>
              <a:buNone/>
            </a:pPr>
            <a:r>
              <a:rPr lang="en-US" sz="2200" dirty="0">
                <a:solidFill>
                  <a:srgbClr val="D4D4D1"/>
                </a:solidFill>
                <a:latin typeface="IBM Plex Sans Medium" pitchFamily="34" charset="0"/>
                <a:ea typeface="IBM Plex Sans Medium" pitchFamily="34" charset="-122"/>
                <a:cs typeface="IBM Plex Sans Medium" pitchFamily="34" charset="-120"/>
              </a:rPr>
              <a:t>3</a:t>
            </a:r>
            <a:endParaRPr lang="en-US" sz="2200" dirty="0"/>
          </a:p>
        </p:txBody>
      </p:sp>
      <p:sp>
        <p:nvSpPr>
          <p:cNvPr id="15" name="Text 10"/>
          <p:cNvSpPr/>
          <p:nvPr/>
        </p:nvSpPr>
        <p:spPr>
          <a:xfrm>
            <a:off x="7509272" y="56329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Governance</a:t>
            </a:r>
            <a:endParaRPr lang="en-US" sz="2200" dirty="0"/>
          </a:p>
        </p:txBody>
      </p:sp>
      <p:sp>
        <p:nvSpPr>
          <p:cNvPr id="16" name="Text 11"/>
          <p:cNvSpPr/>
          <p:nvPr/>
        </p:nvSpPr>
        <p:spPr>
          <a:xfrm>
            <a:off x="7509272" y="6123384"/>
            <a:ext cx="4331732"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Leadership, board diversity, ethical conduct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539960"/>
            <a:ext cx="5810369"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Impact of ESG Ratings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For Companies</a:t>
            </a:r>
            <a:endParaRPr lang="en-US" sz="2200" dirty="0"/>
          </a:p>
        </p:txBody>
      </p:sp>
      <p:sp>
        <p:nvSpPr>
          <p:cNvPr id="4" name="Text 2"/>
          <p:cNvSpPr/>
          <p:nvPr/>
        </p:nvSpPr>
        <p:spPr>
          <a:xfrm>
            <a:off x="793790"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Enhances reputation, facilitates sustainable financing, attracts conscious customers. High ratings often lead to lower borrowing costs.</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3F3F2"/>
                </a:solidFill>
                <a:latin typeface="IBM Plex Sans Medium" pitchFamily="34" charset="0"/>
                <a:ea typeface="IBM Plex Sans Medium" pitchFamily="34" charset="-122"/>
                <a:cs typeface="IBM Plex Sans Medium" pitchFamily="34" charset="-120"/>
              </a:rPr>
              <a:t>For Investors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Identifies opportunities aligning with values, mitigates long-term risks. Sustainable investment funds show significant growth.</a:t>
            </a:r>
            <a:endParaRPr lang="en-US" sz="1750" dirty="0"/>
          </a:p>
        </p:txBody>
      </p:sp>
    </p:spTree>
    <p:extLst>
      <p:ext uri="{BB962C8B-B14F-4D97-AF65-F5344CB8AC3E}">
        <p14:creationId xmlns:p14="http://schemas.microsoft.com/office/powerpoint/2010/main" val="958647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A83E5B-9CB0-262A-026B-1F98250F0803}"/>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C17DE74-01C9-4859-B65A-85CF999E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8C0432-0E90-4CC1-8CD3-D44A90DF0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2816896"/>
          </a:xfrm>
          <a:custGeom>
            <a:avLst/>
            <a:gdLst>
              <a:gd name="connsiteX0" fmla="*/ 0 w 12192000"/>
              <a:gd name="connsiteY0" fmla="*/ 0 h 2347414"/>
              <a:gd name="connsiteX1" fmla="*/ 12192000 w 12192000"/>
              <a:gd name="connsiteY1" fmla="*/ 0 h 2347414"/>
              <a:gd name="connsiteX2" fmla="*/ 12192000 w 12192000"/>
              <a:gd name="connsiteY2" fmla="*/ 1736458 h 2347414"/>
              <a:gd name="connsiteX3" fmla="*/ 11967601 w 12192000"/>
              <a:gd name="connsiteY3" fmla="*/ 1784034 h 2347414"/>
              <a:gd name="connsiteX4" fmla="*/ 10829000 w 12192000"/>
              <a:gd name="connsiteY4" fmla="*/ 1983294 h 2347414"/>
              <a:gd name="connsiteX5" fmla="*/ 10743779 w 12192000"/>
              <a:gd name="connsiteY5" fmla="*/ 1996027 h 2347414"/>
              <a:gd name="connsiteX6" fmla="*/ 10829254 w 12192000"/>
              <a:gd name="connsiteY6" fmla="*/ 1987751 h 2347414"/>
              <a:gd name="connsiteX7" fmla="*/ 10847162 w 12192000"/>
              <a:gd name="connsiteY7" fmla="*/ 1988388 h 2347414"/>
              <a:gd name="connsiteX8" fmla="*/ 11575155 w 12192000"/>
              <a:gd name="connsiteY8" fmla="*/ 1921415 h 2347414"/>
              <a:gd name="connsiteX9" fmla="*/ 12192000 w 12192000"/>
              <a:gd name="connsiteY9" fmla="*/ 1851213 h 2347414"/>
              <a:gd name="connsiteX10" fmla="*/ 12192000 w 12192000"/>
              <a:gd name="connsiteY10" fmla="*/ 1907356 h 2347414"/>
              <a:gd name="connsiteX11" fmla="*/ 12035532 w 12192000"/>
              <a:gd name="connsiteY11" fmla="*/ 1927033 h 2347414"/>
              <a:gd name="connsiteX12" fmla="*/ 11576932 w 12192000"/>
              <a:gd name="connsiteY12" fmla="*/ 1976291 h 2347414"/>
              <a:gd name="connsiteX13" fmla="*/ 10627316 w 12192000"/>
              <a:gd name="connsiteY13" fmla="*/ 2061470 h 2347414"/>
              <a:gd name="connsiteX14" fmla="*/ 9804196 w 12192000"/>
              <a:gd name="connsiteY14" fmla="*/ 2123478 h 2347414"/>
              <a:gd name="connsiteX15" fmla="*/ 9243851 w 12192000"/>
              <a:gd name="connsiteY15" fmla="*/ 2180008 h 2347414"/>
              <a:gd name="connsiteX16" fmla="*/ 8731259 w 12192000"/>
              <a:gd name="connsiteY16" fmla="*/ 2225081 h 2347414"/>
              <a:gd name="connsiteX17" fmla="*/ 8065752 w 12192000"/>
              <a:gd name="connsiteY17" fmla="*/ 2271681 h 2347414"/>
              <a:gd name="connsiteX18" fmla="*/ 7658065 w 12192000"/>
              <a:gd name="connsiteY18" fmla="*/ 2292562 h 2347414"/>
              <a:gd name="connsiteX19" fmla="*/ 6531024 w 12192000"/>
              <a:gd name="connsiteY19" fmla="*/ 2324138 h 2347414"/>
              <a:gd name="connsiteX20" fmla="*/ 6178331 w 12192000"/>
              <a:gd name="connsiteY20" fmla="*/ 2345655 h 2347414"/>
              <a:gd name="connsiteX21" fmla="*/ 5977282 w 12192000"/>
              <a:gd name="connsiteY21" fmla="*/ 2344127 h 2347414"/>
              <a:gd name="connsiteX22" fmla="*/ 5367658 w 12192000"/>
              <a:gd name="connsiteY22" fmla="*/ 2329230 h 2347414"/>
              <a:gd name="connsiteX23" fmla="*/ 4387306 w 12192000"/>
              <a:gd name="connsiteY23" fmla="*/ 2288614 h 2347414"/>
              <a:gd name="connsiteX24" fmla="*/ 4180287 w 12192000"/>
              <a:gd name="connsiteY24" fmla="*/ 2280211 h 2347414"/>
              <a:gd name="connsiteX25" fmla="*/ 3842199 w 12192000"/>
              <a:gd name="connsiteY25" fmla="*/ 2257039 h 2347414"/>
              <a:gd name="connsiteX26" fmla="*/ 3730309 w 12192000"/>
              <a:gd name="connsiteY26" fmla="*/ 2251182 h 2347414"/>
              <a:gd name="connsiteX27" fmla="*/ 3425496 w 12192000"/>
              <a:gd name="connsiteY27" fmla="*/ 2231320 h 2347414"/>
              <a:gd name="connsiteX28" fmla="*/ 3076106 w 12192000"/>
              <a:gd name="connsiteY28" fmla="*/ 2201781 h 2347414"/>
              <a:gd name="connsiteX29" fmla="*/ 2819682 w 12192000"/>
              <a:gd name="connsiteY29" fmla="*/ 2182427 h 2347414"/>
              <a:gd name="connsiteX30" fmla="*/ 2525539 w 12192000"/>
              <a:gd name="connsiteY30" fmla="*/ 2152888 h 2347414"/>
              <a:gd name="connsiteX31" fmla="*/ 2311915 w 12192000"/>
              <a:gd name="connsiteY31" fmla="*/ 2133536 h 2347414"/>
              <a:gd name="connsiteX32" fmla="*/ 2054223 w 12192000"/>
              <a:gd name="connsiteY32" fmla="*/ 2104760 h 2347414"/>
              <a:gd name="connsiteX33" fmla="*/ 1865367 w 12192000"/>
              <a:gd name="connsiteY33" fmla="*/ 2084770 h 2347414"/>
              <a:gd name="connsiteX34" fmla="*/ 1629263 w 12192000"/>
              <a:gd name="connsiteY34" fmla="*/ 2055996 h 2347414"/>
              <a:gd name="connsiteX35" fmla="*/ 1458823 w 12192000"/>
              <a:gd name="connsiteY35" fmla="*/ 2035751 h 2347414"/>
              <a:gd name="connsiteX36" fmla="*/ 1241390 w 12192000"/>
              <a:gd name="connsiteY36" fmla="*/ 2007103 h 2347414"/>
              <a:gd name="connsiteX37" fmla="*/ 1047453 w 12192000"/>
              <a:gd name="connsiteY37" fmla="*/ 1980748 h 2347414"/>
              <a:gd name="connsiteX38" fmla="*/ 814907 w 12192000"/>
              <a:gd name="connsiteY38" fmla="*/ 1949045 h 2347414"/>
              <a:gd name="connsiteX39" fmla="*/ 592649 w 12192000"/>
              <a:gd name="connsiteY39" fmla="*/ 1913776 h 2347414"/>
              <a:gd name="connsiteX40" fmla="*/ 343591 w 12192000"/>
              <a:gd name="connsiteY40" fmla="*/ 1872650 h 2347414"/>
              <a:gd name="connsiteX41" fmla="*/ 35731 w 12192000"/>
              <a:gd name="connsiteY41" fmla="*/ 1821722 h 2347414"/>
              <a:gd name="connsiteX42" fmla="*/ 0 w 12192000"/>
              <a:gd name="connsiteY42" fmla="*/ 1814848 h 2347414"/>
              <a:gd name="connsiteX43" fmla="*/ 0 w 12192000"/>
              <a:gd name="connsiteY43" fmla="*/ 1758489 h 2347414"/>
              <a:gd name="connsiteX44" fmla="*/ 274248 w 12192000"/>
              <a:gd name="connsiteY44" fmla="*/ 1808735 h 2347414"/>
              <a:gd name="connsiteX45" fmla="*/ 498157 w 12192000"/>
              <a:gd name="connsiteY45" fmla="*/ 1846167 h 2347414"/>
              <a:gd name="connsiteX46" fmla="*/ 722828 w 12192000"/>
              <a:gd name="connsiteY46" fmla="*/ 1878635 h 2347414"/>
              <a:gd name="connsiteX47" fmla="*/ 949913 w 12192000"/>
              <a:gd name="connsiteY47" fmla="*/ 1912375 h 2347414"/>
              <a:gd name="connsiteX48" fmla="*/ 1195414 w 12192000"/>
              <a:gd name="connsiteY48" fmla="*/ 1947516 h 2347414"/>
              <a:gd name="connsiteX49" fmla="*/ 1342867 w 12192000"/>
              <a:gd name="connsiteY49" fmla="*/ 1968397 h 2347414"/>
              <a:gd name="connsiteX50" fmla="*/ 1518007 w 12192000"/>
              <a:gd name="connsiteY50" fmla="*/ 1988006 h 2347414"/>
              <a:gd name="connsiteX51" fmla="*/ 1701403 w 12192000"/>
              <a:gd name="connsiteY51" fmla="*/ 2010669 h 2347414"/>
              <a:gd name="connsiteX52" fmla="*/ 1879210 w 12192000"/>
              <a:gd name="connsiteY52" fmla="*/ 2031167 h 2347414"/>
              <a:gd name="connsiteX53" fmla="*/ 2068702 w 12192000"/>
              <a:gd name="connsiteY53" fmla="*/ 2052940 h 2347414"/>
              <a:gd name="connsiteX54" fmla="*/ 2212090 w 12192000"/>
              <a:gd name="connsiteY54" fmla="*/ 2067583 h 2347414"/>
              <a:gd name="connsiteX55" fmla="*/ 2416949 w 12192000"/>
              <a:gd name="connsiteY55" fmla="*/ 2089609 h 2347414"/>
              <a:gd name="connsiteX56" fmla="*/ 2582055 w 12192000"/>
              <a:gd name="connsiteY56" fmla="*/ 2105397 h 2347414"/>
              <a:gd name="connsiteX57" fmla="*/ 2802282 w 12192000"/>
              <a:gd name="connsiteY57" fmla="*/ 2126405 h 2347414"/>
              <a:gd name="connsiteX58" fmla="*/ 2984916 w 12192000"/>
              <a:gd name="connsiteY58" fmla="*/ 2141684 h 2347414"/>
              <a:gd name="connsiteX59" fmla="*/ 3241847 w 12192000"/>
              <a:gd name="connsiteY59" fmla="*/ 2164094 h 2347414"/>
              <a:gd name="connsiteX60" fmla="*/ 3439848 w 12192000"/>
              <a:gd name="connsiteY60" fmla="*/ 2176826 h 2347414"/>
              <a:gd name="connsiteX61" fmla="*/ 3658678 w 12192000"/>
              <a:gd name="connsiteY61" fmla="*/ 2194523 h 2347414"/>
              <a:gd name="connsiteX62" fmla="*/ 3881317 w 12192000"/>
              <a:gd name="connsiteY62" fmla="*/ 2206491 h 2347414"/>
              <a:gd name="connsiteX63" fmla="*/ 4148916 w 12192000"/>
              <a:gd name="connsiteY63" fmla="*/ 2225081 h 2347414"/>
              <a:gd name="connsiteX64" fmla="*/ 4468337 w 12192000"/>
              <a:gd name="connsiteY64" fmla="*/ 2237813 h 2347414"/>
              <a:gd name="connsiteX65" fmla="*/ 4605375 w 12192000"/>
              <a:gd name="connsiteY65" fmla="*/ 2240232 h 2347414"/>
              <a:gd name="connsiteX66" fmla="*/ 4527647 w 12192000"/>
              <a:gd name="connsiteY66" fmla="*/ 2236412 h 2347414"/>
              <a:gd name="connsiteX67" fmla="*/ 4175589 w 12192000"/>
              <a:gd name="connsiteY67" fmla="*/ 2212985 h 2347414"/>
              <a:gd name="connsiteX68" fmla="*/ 3988255 w 12192000"/>
              <a:gd name="connsiteY68" fmla="*/ 2200253 h 2347414"/>
              <a:gd name="connsiteX69" fmla="*/ 3686492 w 12192000"/>
              <a:gd name="connsiteY69" fmla="*/ 2176062 h 2347414"/>
              <a:gd name="connsiteX70" fmla="*/ 3517320 w 12192000"/>
              <a:gd name="connsiteY70" fmla="*/ 2163330 h 2347414"/>
              <a:gd name="connsiteX71" fmla="*/ 3258357 w 12192000"/>
              <a:gd name="connsiteY71" fmla="*/ 2139519 h 2347414"/>
              <a:gd name="connsiteX72" fmla="*/ 3101506 w 12192000"/>
              <a:gd name="connsiteY72" fmla="*/ 2126787 h 2347414"/>
              <a:gd name="connsiteX73" fmla="*/ 2809395 w 12192000"/>
              <a:gd name="connsiteY73" fmla="*/ 2097502 h 2347414"/>
              <a:gd name="connsiteX74" fmla="*/ 2598566 w 12192000"/>
              <a:gd name="connsiteY74" fmla="*/ 2078532 h 2347414"/>
              <a:gd name="connsiteX75" fmla="*/ 2337444 w 12192000"/>
              <a:gd name="connsiteY75" fmla="*/ 2048611 h 2347414"/>
              <a:gd name="connsiteX76" fmla="*/ 2091054 w 12192000"/>
              <a:gd name="connsiteY76" fmla="*/ 2023146 h 2347414"/>
              <a:gd name="connsiteX77" fmla="*/ 1755761 w 12192000"/>
              <a:gd name="connsiteY77" fmla="*/ 1981384 h 2347414"/>
              <a:gd name="connsiteX78" fmla="*/ 1441169 w 12192000"/>
              <a:gd name="connsiteY78" fmla="*/ 1943824 h 2347414"/>
              <a:gd name="connsiteX79" fmla="*/ 1017607 w 12192000"/>
              <a:gd name="connsiteY79" fmla="*/ 1883345 h 2347414"/>
              <a:gd name="connsiteX80" fmla="*/ 594427 w 12192000"/>
              <a:gd name="connsiteY80" fmla="*/ 1821849 h 2347414"/>
              <a:gd name="connsiteX81" fmla="*/ 200711 w 12192000"/>
              <a:gd name="connsiteY81" fmla="*/ 1755132 h 2347414"/>
              <a:gd name="connsiteX82" fmla="*/ 0 w 12192000"/>
              <a:gd name="connsiteY82" fmla="*/ 1718743 h 234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12192000" h="2347414">
                <a:moveTo>
                  <a:pt x="0" y="0"/>
                </a:moveTo>
                <a:lnTo>
                  <a:pt x="12192000" y="0"/>
                </a:lnTo>
                <a:lnTo>
                  <a:pt x="12192000" y="1736458"/>
                </a:lnTo>
                <a:lnTo>
                  <a:pt x="11967601" y="1784034"/>
                </a:lnTo>
                <a:cubicBezTo>
                  <a:pt x="11589888" y="1859409"/>
                  <a:pt x="11209762" y="1923961"/>
                  <a:pt x="10829000" y="1983294"/>
                </a:cubicBezTo>
                <a:lnTo>
                  <a:pt x="10743779" y="1996027"/>
                </a:lnTo>
                <a:cubicBezTo>
                  <a:pt x="10772495" y="1996778"/>
                  <a:pt x="10801211" y="1993989"/>
                  <a:pt x="10829254" y="1987751"/>
                </a:cubicBezTo>
                <a:cubicBezTo>
                  <a:pt x="10835198" y="1988337"/>
                  <a:pt x="10841180" y="1988553"/>
                  <a:pt x="10847162" y="1988388"/>
                </a:cubicBezTo>
                <a:cubicBezTo>
                  <a:pt x="11090123" y="1968907"/>
                  <a:pt x="11332703" y="1945734"/>
                  <a:pt x="11575155" y="1921415"/>
                </a:cubicBezTo>
                <a:lnTo>
                  <a:pt x="12192000" y="1851213"/>
                </a:lnTo>
                <a:lnTo>
                  <a:pt x="12192000" y="1907356"/>
                </a:lnTo>
                <a:lnTo>
                  <a:pt x="12035532" y="1927033"/>
                </a:lnTo>
                <a:cubicBezTo>
                  <a:pt x="11882793" y="1944747"/>
                  <a:pt x="11729910" y="1961077"/>
                  <a:pt x="11576932" y="1976291"/>
                </a:cubicBezTo>
                <a:cubicBezTo>
                  <a:pt x="11260690" y="2008122"/>
                  <a:pt x="10944193" y="2037279"/>
                  <a:pt x="10627316" y="2061470"/>
                </a:cubicBezTo>
                <a:cubicBezTo>
                  <a:pt x="10352985" y="2082351"/>
                  <a:pt x="10078401" y="2100431"/>
                  <a:pt x="9804196" y="2123478"/>
                </a:cubicBezTo>
                <a:cubicBezTo>
                  <a:pt x="9617118" y="2139137"/>
                  <a:pt x="9430675" y="2161674"/>
                  <a:pt x="9243851" y="2180008"/>
                </a:cubicBezTo>
                <a:cubicBezTo>
                  <a:pt x="9073157" y="2196433"/>
                  <a:pt x="8902207" y="2211966"/>
                  <a:pt x="8731259" y="2225081"/>
                </a:cubicBezTo>
                <a:cubicBezTo>
                  <a:pt x="8509507" y="2242054"/>
                  <a:pt x="8287667" y="2257586"/>
                  <a:pt x="8065752" y="2271681"/>
                </a:cubicBezTo>
                <a:cubicBezTo>
                  <a:pt x="7929984" y="2280466"/>
                  <a:pt x="7793961" y="2285814"/>
                  <a:pt x="7658065" y="2292562"/>
                </a:cubicBezTo>
                <a:cubicBezTo>
                  <a:pt x="7282640" y="2311661"/>
                  <a:pt x="6906704" y="2314208"/>
                  <a:pt x="6531024" y="2324138"/>
                </a:cubicBezTo>
                <a:cubicBezTo>
                  <a:pt x="6413417" y="2327322"/>
                  <a:pt x="6295937" y="2338399"/>
                  <a:pt x="6178331" y="2345655"/>
                </a:cubicBezTo>
                <a:cubicBezTo>
                  <a:pt x="6111271" y="2349730"/>
                  <a:pt x="6044342" y="2345655"/>
                  <a:pt x="5977282" y="2344127"/>
                </a:cubicBezTo>
                <a:cubicBezTo>
                  <a:pt x="5774073" y="2338908"/>
                  <a:pt x="5570866" y="2334960"/>
                  <a:pt x="5367658" y="2329230"/>
                </a:cubicBezTo>
                <a:cubicBezTo>
                  <a:pt x="5040746" y="2319809"/>
                  <a:pt x="4713963" y="2306274"/>
                  <a:pt x="4387306" y="2288614"/>
                </a:cubicBezTo>
                <a:cubicBezTo>
                  <a:pt x="4318342" y="2284796"/>
                  <a:pt x="4249253" y="2284286"/>
                  <a:pt x="4180287" y="2280211"/>
                </a:cubicBezTo>
                <a:cubicBezTo>
                  <a:pt x="4067634" y="2273463"/>
                  <a:pt x="3954980" y="2265060"/>
                  <a:pt x="3842199" y="2257039"/>
                </a:cubicBezTo>
                <a:cubicBezTo>
                  <a:pt x="3804988" y="2254492"/>
                  <a:pt x="3767648" y="2254620"/>
                  <a:pt x="3730309" y="2251182"/>
                </a:cubicBezTo>
                <a:cubicBezTo>
                  <a:pt x="3628704" y="2242142"/>
                  <a:pt x="3527101" y="2238449"/>
                  <a:pt x="3425496" y="2231320"/>
                </a:cubicBezTo>
                <a:cubicBezTo>
                  <a:pt x="3308906" y="2222534"/>
                  <a:pt x="3192569" y="2211330"/>
                  <a:pt x="3076106" y="2201781"/>
                </a:cubicBezTo>
                <a:cubicBezTo>
                  <a:pt x="2990757" y="2194905"/>
                  <a:pt x="2905157" y="2190067"/>
                  <a:pt x="2819682" y="2182427"/>
                </a:cubicBezTo>
                <a:cubicBezTo>
                  <a:pt x="2721507" y="2173515"/>
                  <a:pt x="2623586" y="2162311"/>
                  <a:pt x="2525539" y="2152888"/>
                </a:cubicBezTo>
                <a:cubicBezTo>
                  <a:pt x="2454289" y="2145886"/>
                  <a:pt x="2383038" y="2140920"/>
                  <a:pt x="2311915" y="2133536"/>
                </a:cubicBezTo>
                <a:cubicBezTo>
                  <a:pt x="2225933" y="2124749"/>
                  <a:pt x="2140204" y="2114182"/>
                  <a:pt x="2054223" y="2104760"/>
                </a:cubicBezTo>
                <a:cubicBezTo>
                  <a:pt x="1990719" y="2097758"/>
                  <a:pt x="1928233" y="2092028"/>
                  <a:pt x="1865367" y="2084770"/>
                </a:cubicBezTo>
                <a:cubicBezTo>
                  <a:pt x="1786622" y="2075603"/>
                  <a:pt x="1708006" y="2065545"/>
                  <a:pt x="1629263" y="2055996"/>
                </a:cubicBezTo>
                <a:cubicBezTo>
                  <a:pt x="1572492" y="2049120"/>
                  <a:pt x="1515595" y="2043264"/>
                  <a:pt x="1458823" y="2035751"/>
                </a:cubicBezTo>
                <a:cubicBezTo>
                  <a:pt x="1386303" y="2026585"/>
                  <a:pt x="1313784" y="2016780"/>
                  <a:pt x="1241390" y="2007103"/>
                </a:cubicBezTo>
                <a:lnTo>
                  <a:pt x="1047453" y="1980748"/>
                </a:lnTo>
                <a:cubicBezTo>
                  <a:pt x="969980" y="1970180"/>
                  <a:pt x="892254" y="1960377"/>
                  <a:pt x="814907" y="1949045"/>
                </a:cubicBezTo>
                <a:cubicBezTo>
                  <a:pt x="740609" y="1938094"/>
                  <a:pt x="666692" y="1925744"/>
                  <a:pt x="592649" y="1913776"/>
                </a:cubicBezTo>
                <a:cubicBezTo>
                  <a:pt x="509587" y="1900280"/>
                  <a:pt x="426653" y="1886274"/>
                  <a:pt x="343591" y="1872650"/>
                </a:cubicBezTo>
                <a:cubicBezTo>
                  <a:pt x="240972" y="1855716"/>
                  <a:pt x="138225" y="1839673"/>
                  <a:pt x="35731" y="1821722"/>
                </a:cubicBezTo>
                <a:lnTo>
                  <a:pt x="0" y="1814848"/>
                </a:lnTo>
                <a:lnTo>
                  <a:pt x="0" y="1758489"/>
                </a:lnTo>
                <a:lnTo>
                  <a:pt x="274248" y="1808735"/>
                </a:lnTo>
                <a:cubicBezTo>
                  <a:pt x="348926" y="1821467"/>
                  <a:pt x="423604" y="1832798"/>
                  <a:pt x="498157" y="1846167"/>
                </a:cubicBezTo>
                <a:cubicBezTo>
                  <a:pt x="572708" y="1859536"/>
                  <a:pt x="647896" y="1867813"/>
                  <a:pt x="722828" y="1878635"/>
                </a:cubicBezTo>
                <a:cubicBezTo>
                  <a:pt x="797762" y="1889457"/>
                  <a:pt x="874219" y="1901426"/>
                  <a:pt x="949913" y="1912375"/>
                </a:cubicBezTo>
                <a:cubicBezTo>
                  <a:pt x="1031704" y="1924343"/>
                  <a:pt x="1113496" y="1935802"/>
                  <a:pt x="1195414" y="1947516"/>
                </a:cubicBezTo>
                <a:cubicBezTo>
                  <a:pt x="1244566" y="1954519"/>
                  <a:pt x="1293589" y="1962285"/>
                  <a:pt x="1342867" y="1968397"/>
                </a:cubicBezTo>
                <a:cubicBezTo>
                  <a:pt x="1401162" y="1975656"/>
                  <a:pt x="1459712" y="1981130"/>
                  <a:pt x="1518007" y="1988006"/>
                </a:cubicBezTo>
                <a:cubicBezTo>
                  <a:pt x="1579224" y="1995263"/>
                  <a:pt x="1640186" y="2003411"/>
                  <a:pt x="1701403" y="2010669"/>
                </a:cubicBezTo>
                <a:cubicBezTo>
                  <a:pt x="1762618" y="2017926"/>
                  <a:pt x="1820279" y="2024292"/>
                  <a:pt x="1879210" y="2031167"/>
                </a:cubicBezTo>
                <a:cubicBezTo>
                  <a:pt x="1942712" y="2038425"/>
                  <a:pt x="2006214" y="2046064"/>
                  <a:pt x="2068702" y="2052940"/>
                </a:cubicBezTo>
                <a:cubicBezTo>
                  <a:pt x="2116455" y="2058160"/>
                  <a:pt x="2164335" y="2062362"/>
                  <a:pt x="2212090" y="2067583"/>
                </a:cubicBezTo>
                <a:cubicBezTo>
                  <a:pt x="2280419" y="2074967"/>
                  <a:pt x="2348493" y="2085152"/>
                  <a:pt x="2416949" y="2089609"/>
                </a:cubicBezTo>
                <a:cubicBezTo>
                  <a:pt x="2472070" y="2093302"/>
                  <a:pt x="2526936" y="2099540"/>
                  <a:pt x="2582055" y="2105397"/>
                </a:cubicBezTo>
                <a:cubicBezTo>
                  <a:pt x="2655337" y="2113291"/>
                  <a:pt x="2729001" y="2119785"/>
                  <a:pt x="2802282" y="2126405"/>
                </a:cubicBezTo>
                <a:cubicBezTo>
                  <a:pt x="2862991" y="2131753"/>
                  <a:pt x="2924207" y="2136337"/>
                  <a:pt x="2984916" y="2141684"/>
                </a:cubicBezTo>
                <a:cubicBezTo>
                  <a:pt x="3070516" y="2149324"/>
                  <a:pt x="3156373" y="2152888"/>
                  <a:pt x="3241847" y="2164094"/>
                </a:cubicBezTo>
                <a:cubicBezTo>
                  <a:pt x="3307255" y="2172624"/>
                  <a:pt x="3374060" y="2169822"/>
                  <a:pt x="3439848" y="2176826"/>
                </a:cubicBezTo>
                <a:cubicBezTo>
                  <a:pt x="3512622" y="2184592"/>
                  <a:pt x="3585777" y="2186247"/>
                  <a:pt x="3658678" y="2194523"/>
                </a:cubicBezTo>
                <a:cubicBezTo>
                  <a:pt x="3731578" y="2202800"/>
                  <a:pt x="3807019" y="2201781"/>
                  <a:pt x="3881317" y="2206491"/>
                </a:cubicBezTo>
                <a:cubicBezTo>
                  <a:pt x="3970222" y="2212094"/>
                  <a:pt x="4059124" y="2223552"/>
                  <a:pt x="4148916" y="2225081"/>
                </a:cubicBezTo>
                <a:cubicBezTo>
                  <a:pt x="4255600" y="2226736"/>
                  <a:pt x="4361779" y="2236539"/>
                  <a:pt x="4468337" y="2237813"/>
                </a:cubicBezTo>
                <a:cubicBezTo>
                  <a:pt x="4511390" y="2238577"/>
                  <a:pt x="4554190" y="2246852"/>
                  <a:pt x="4605375" y="2240232"/>
                </a:cubicBezTo>
                <a:cubicBezTo>
                  <a:pt x="4574131" y="2238704"/>
                  <a:pt x="4550762" y="2237940"/>
                  <a:pt x="4527647" y="2236412"/>
                </a:cubicBezTo>
                <a:cubicBezTo>
                  <a:pt x="4410293" y="2228773"/>
                  <a:pt x="4292942" y="2220751"/>
                  <a:pt x="4175589" y="2212985"/>
                </a:cubicBezTo>
                <a:cubicBezTo>
                  <a:pt x="4113101" y="2208783"/>
                  <a:pt x="4050615" y="2205219"/>
                  <a:pt x="3988255" y="2200253"/>
                </a:cubicBezTo>
                <a:cubicBezTo>
                  <a:pt x="3887668" y="2192487"/>
                  <a:pt x="3787079" y="2184082"/>
                  <a:pt x="3686492" y="2176062"/>
                </a:cubicBezTo>
                <a:cubicBezTo>
                  <a:pt x="3630102" y="2171605"/>
                  <a:pt x="3573711" y="2168040"/>
                  <a:pt x="3517320" y="2163330"/>
                </a:cubicBezTo>
                <a:cubicBezTo>
                  <a:pt x="3430958" y="2155689"/>
                  <a:pt x="3344721" y="2147159"/>
                  <a:pt x="3258357" y="2139519"/>
                </a:cubicBezTo>
                <a:cubicBezTo>
                  <a:pt x="3206031" y="2134809"/>
                  <a:pt x="3153705" y="2131371"/>
                  <a:pt x="3101506" y="2126787"/>
                </a:cubicBezTo>
                <a:cubicBezTo>
                  <a:pt x="3004220" y="2117365"/>
                  <a:pt x="2907061" y="2106798"/>
                  <a:pt x="2809395" y="2097502"/>
                </a:cubicBezTo>
                <a:cubicBezTo>
                  <a:pt x="2739161" y="2090628"/>
                  <a:pt x="2668673" y="2085916"/>
                  <a:pt x="2598566" y="2078532"/>
                </a:cubicBezTo>
                <a:cubicBezTo>
                  <a:pt x="2511441" y="2069365"/>
                  <a:pt x="2424569" y="2058160"/>
                  <a:pt x="2337444" y="2048611"/>
                </a:cubicBezTo>
                <a:cubicBezTo>
                  <a:pt x="2255399" y="2039699"/>
                  <a:pt x="2173099" y="2032950"/>
                  <a:pt x="2091054" y="2023146"/>
                </a:cubicBezTo>
                <a:cubicBezTo>
                  <a:pt x="1979162" y="2010414"/>
                  <a:pt x="1867524" y="1995008"/>
                  <a:pt x="1755761" y="1981384"/>
                </a:cubicBezTo>
                <a:cubicBezTo>
                  <a:pt x="1650982" y="1968652"/>
                  <a:pt x="1545821" y="1957830"/>
                  <a:pt x="1441169" y="1943824"/>
                </a:cubicBezTo>
                <a:cubicBezTo>
                  <a:pt x="1299813" y="1924980"/>
                  <a:pt x="1158837" y="1903718"/>
                  <a:pt x="1017607" y="1883345"/>
                </a:cubicBezTo>
                <a:cubicBezTo>
                  <a:pt x="876378" y="1862974"/>
                  <a:pt x="735402" y="1844003"/>
                  <a:pt x="594427" y="1821849"/>
                </a:cubicBezTo>
                <a:cubicBezTo>
                  <a:pt x="462850" y="1801222"/>
                  <a:pt x="331526" y="1778304"/>
                  <a:pt x="200711" y="1755132"/>
                </a:cubicBezTo>
                <a:lnTo>
                  <a:pt x="0" y="1718743"/>
                </a:lnTo>
                <a:close/>
              </a:path>
            </a:pathLst>
          </a:custGeom>
          <a:solidFill>
            <a:schemeClr val="accent2"/>
          </a:solidFill>
          <a:ln w="8199" cap="flat">
            <a:noFill/>
            <a:prstDash val="solid"/>
            <a:miter/>
          </a:ln>
        </p:spPr>
        <p:txBody>
          <a:bodyPr rtlCol="0" anchor="ctr"/>
          <a:lstStyle/>
          <a:p>
            <a:endParaRPr lang="en-US"/>
          </a:p>
        </p:txBody>
      </p:sp>
      <p:sp>
        <p:nvSpPr>
          <p:cNvPr id="3" name="Rectángulo 2">
            <a:extLst>
              <a:ext uri="{FF2B5EF4-FFF2-40B4-BE49-F238E27FC236}">
                <a16:creationId xmlns:a16="http://schemas.microsoft.com/office/drawing/2014/main" id="{6C42ECB3-0EF3-D1BF-D1B2-75D51AF2C27A}"/>
              </a:ext>
            </a:extLst>
          </p:cNvPr>
          <p:cNvSpPr/>
          <p:nvPr/>
        </p:nvSpPr>
        <p:spPr>
          <a:xfrm>
            <a:off x="1005840" y="481465"/>
            <a:ext cx="12618720" cy="1617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6500" b="1" i="1" kern="1200">
                <a:solidFill>
                  <a:srgbClr val="FFFFFF"/>
                </a:solidFill>
                <a:latin typeface="+mj-lt"/>
                <a:ea typeface="+mj-ea"/>
                <a:cs typeface="+mj-cs"/>
              </a:rPr>
              <a:t>Example of ESG Rating using PCS</a:t>
            </a:r>
            <a:endParaRPr lang="en-US" sz="6500" b="1" i="1" kern="1200" dirty="0">
              <a:solidFill>
                <a:srgbClr val="FFFFFF"/>
              </a:solidFill>
              <a:latin typeface="+mj-lt"/>
              <a:ea typeface="+mj-ea"/>
              <a:cs typeface="+mj-cs"/>
            </a:endParaRPr>
          </a:p>
        </p:txBody>
      </p:sp>
      <p:sp>
        <p:nvSpPr>
          <p:cNvPr id="2" name="Rectángulo 1">
            <a:extLst>
              <a:ext uri="{FF2B5EF4-FFF2-40B4-BE49-F238E27FC236}">
                <a16:creationId xmlns:a16="http://schemas.microsoft.com/office/drawing/2014/main" id="{B6E6D833-2F2B-DF60-CFD1-3DB3AA9FCA83}"/>
              </a:ext>
            </a:extLst>
          </p:cNvPr>
          <p:cNvSpPr/>
          <p:nvPr/>
        </p:nvSpPr>
        <p:spPr>
          <a:xfrm>
            <a:off x="1005840" y="3104146"/>
            <a:ext cx="12618720" cy="4308209"/>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600" dirty="0">
                <a:hlinkClick r:id="rId2"/>
              </a:rPr>
              <a:t>https://github.com/manoelgadi/ESMA/tree/main/Day3_ESGRating</a:t>
            </a:r>
            <a:endParaRPr lang="en-US" sz="2600" dirty="0"/>
          </a:p>
          <a:p>
            <a:pPr indent="-228600">
              <a:lnSpc>
                <a:spcPct val="90000"/>
              </a:lnSpc>
              <a:spcAft>
                <a:spcPts val="600"/>
              </a:spcAft>
              <a:buFont typeface="Arial" panose="020B0604020202020204" pitchFamily="34" charset="0"/>
              <a:buChar char="•"/>
            </a:pPr>
            <a:endParaRPr lang="en-US" sz="2600" dirty="0"/>
          </a:p>
          <a:p>
            <a:pPr indent="-228600">
              <a:lnSpc>
                <a:spcPct val="90000"/>
              </a:lnSpc>
              <a:spcAft>
                <a:spcPts val="600"/>
              </a:spcAft>
              <a:buFont typeface="Arial" panose="020B0604020202020204" pitchFamily="34" charset="0"/>
              <a:buChar char="•"/>
            </a:pPr>
            <a:r>
              <a:rPr lang="en-US" sz="2600" dirty="0"/>
              <a:t>04_IE_ESMA_ESG_RatingDevelopment_v3.ipynb</a:t>
            </a:r>
          </a:p>
          <a:p>
            <a:pPr indent="-228600">
              <a:lnSpc>
                <a:spcPct val="90000"/>
              </a:lnSpc>
              <a:spcAft>
                <a:spcPts val="600"/>
              </a:spcAft>
              <a:buFont typeface="Arial" panose="020B0604020202020204" pitchFamily="34" charset="0"/>
              <a:buChar char="•"/>
            </a:pPr>
            <a:endParaRPr lang="en-US" sz="2600" dirty="0"/>
          </a:p>
          <a:p>
            <a:pPr>
              <a:lnSpc>
                <a:spcPct val="90000"/>
              </a:lnSpc>
              <a:spcAft>
                <a:spcPts val="600"/>
              </a:spcAft>
            </a:pPr>
            <a:r>
              <a:rPr lang="en-US" sz="2600" dirty="0"/>
              <a:t>Variables used: Carbon Emissions, Energy Efficiency, Water Usage, Waste Reduction, Labor Practices, Community Engagement, Diversity and Inclusion, Human Rights, Ethical Sourcing, Supply Chain Transparency, Board Diversity, Environmental Management, Green Buildings, Renewable Energy, Executive Pay, Political Contributions, Tax Transparency, Data Privacy, Product Safety, Cyber Security.</a:t>
            </a:r>
          </a:p>
        </p:txBody>
      </p:sp>
      <p:sp>
        <p:nvSpPr>
          <p:cNvPr id="13" name="Rectangle 6">
            <a:extLst>
              <a:ext uri="{FF2B5EF4-FFF2-40B4-BE49-F238E27FC236}">
                <a16:creationId xmlns:a16="http://schemas.microsoft.com/office/drawing/2014/main" id="{801AFDE8-6E75-D84F-0C32-9C4BD1727ACE}"/>
              </a:ext>
            </a:extLst>
          </p:cNvPr>
          <p:cNvSpPr>
            <a:spLocks noChangeArrowheads="1"/>
          </p:cNvSpPr>
          <p:nvPr/>
        </p:nvSpPr>
        <p:spPr bwMode="auto">
          <a:xfrm>
            <a:off x="1965961" y="1288502"/>
            <a:ext cx="65" cy="166199"/>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defTabSz="822960" eaLnBrk="0" hangingPunct="0"/>
            <a:endParaRPr lang="en-GB" altLang="en-US" sz="1080" dirty="0"/>
          </a:p>
        </p:txBody>
      </p:sp>
    </p:spTree>
    <p:extLst>
      <p:ext uri="{BB962C8B-B14F-4D97-AF65-F5344CB8AC3E}">
        <p14:creationId xmlns:p14="http://schemas.microsoft.com/office/powerpoint/2010/main" val="77617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Future of ESG Ratings</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3276957"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Industry-Specific Metrics</a:t>
            </a:r>
            <a:endParaRPr lang="en-US" sz="2200" dirty="0"/>
          </a:p>
        </p:txBody>
      </p:sp>
      <p:sp>
        <p:nvSpPr>
          <p:cNvPr id="6" name="Text 2"/>
          <p:cNvSpPr/>
          <p:nvPr/>
        </p:nvSpPr>
        <p:spPr>
          <a:xfrm>
            <a:off x="7754422" y="2634734"/>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Tailored approaches for unique sector challenges.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Climate Focus</a:t>
            </a:r>
            <a:endParaRPr lang="en-US" sz="2200" dirty="0"/>
          </a:p>
        </p:txBody>
      </p:sp>
      <p:sp>
        <p:nvSpPr>
          <p:cNvPr id="9" name="Text 4"/>
          <p:cNvSpPr/>
          <p:nvPr/>
        </p:nvSpPr>
        <p:spPr>
          <a:xfrm>
            <a:off x="7754422" y="4449247"/>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Intensified scrutiny on climate-related disclosures.</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Financial Integration</a:t>
            </a:r>
            <a:endParaRPr lang="en-US" sz="2200" dirty="0"/>
          </a:p>
        </p:txBody>
      </p:sp>
      <p:sp>
        <p:nvSpPr>
          <p:cNvPr id="12" name="Text 6"/>
          <p:cNvSpPr/>
          <p:nvPr/>
        </p:nvSpPr>
        <p:spPr>
          <a:xfrm>
            <a:off x="7754422" y="626375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D4D4D1"/>
                </a:solidFill>
                <a:latin typeface="Roboto" pitchFamily="34" charset="0"/>
                <a:ea typeface="Roboto" pitchFamily="34" charset="-122"/>
                <a:cs typeface="Roboto" pitchFamily="34" charset="-120"/>
              </a:rPr>
              <a:t>ESG ratings becoming core to financial systems.</a:t>
            </a:r>
            <a:endParaRPr lang="en-US" sz="17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95857"/>
            <a:ext cx="7128629"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Tools for ESG Improvement</a:t>
            </a:r>
            <a:endParaRPr lang="en-US" sz="4450" dirty="0"/>
          </a:p>
        </p:txBody>
      </p:sp>
      <p:sp>
        <p:nvSpPr>
          <p:cNvPr id="4" name="Shape 1"/>
          <p:cNvSpPr/>
          <p:nvPr/>
        </p:nvSpPr>
        <p:spPr>
          <a:xfrm>
            <a:off x="793790" y="5044797"/>
            <a:ext cx="4196358" cy="2024182"/>
          </a:xfrm>
          <a:prstGeom prst="roundRect">
            <a:avLst>
              <a:gd name="adj" fmla="val 1681"/>
            </a:avLst>
          </a:prstGeom>
          <a:solidFill>
            <a:srgbClr val="484B51"/>
          </a:solidFill>
          <a:ln/>
        </p:spPr>
        <p:txBody>
          <a:bodyPr/>
          <a:lstStyle/>
          <a:p>
            <a:endParaRPr lang="en-GB"/>
          </a:p>
        </p:txBody>
      </p:sp>
      <p:sp>
        <p:nvSpPr>
          <p:cNvPr id="5" name="Text 2"/>
          <p:cNvSpPr/>
          <p:nvPr/>
        </p:nvSpPr>
        <p:spPr>
          <a:xfrm>
            <a:off x="1020604" y="527161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Carbon Offsets</a:t>
            </a:r>
            <a:endParaRPr lang="en-US" sz="2200" dirty="0"/>
          </a:p>
        </p:txBody>
      </p:sp>
      <p:sp>
        <p:nvSpPr>
          <p:cNvPr id="6" name="Text 3"/>
          <p:cNvSpPr/>
          <p:nvPr/>
        </p:nvSpPr>
        <p:spPr>
          <a:xfrm>
            <a:off x="1020604" y="5762030"/>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Help companies achieve decarbonization goals.</a:t>
            </a:r>
            <a:endParaRPr lang="en-US" sz="1750" dirty="0"/>
          </a:p>
        </p:txBody>
      </p:sp>
      <p:sp>
        <p:nvSpPr>
          <p:cNvPr id="7" name="Shape 4"/>
          <p:cNvSpPr/>
          <p:nvPr/>
        </p:nvSpPr>
        <p:spPr>
          <a:xfrm>
            <a:off x="5216962" y="5044797"/>
            <a:ext cx="4196358" cy="2024182"/>
          </a:xfrm>
          <a:prstGeom prst="roundRect">
            <a:avLst>
              <a:gd name="adj" fmla="val 1681"/>
            </a:avLst>
          </a:prstGeom>
          <a:solidFill>
            <a:srgbClr val="484B51"/>
          </a:solidFill>
          <a:ln/>
        </p:spPr>
        <p:txBody>
          <a:bodyPr/>
          <a:lstStyle/>
          <a:p>
            <a:endParaRPr lang="en-GB"/>
          </a:p>
        </p:txBody>
      </p:sp>
      <p:sp>
        <p:nvSpPr>
          <p:cNvPr id="8" name="Text 5"/>
          <p:cNvSpPr/>
          <p:nvPr/>
        </p:nvSpPr>
        <p:spPr>
          <a:xfrm>
            <a:off x="5443776" y="5271611"/>
            <a:ext cx="3742730" cy="708660"/>
          </a:xfrm>
          <a:prstGeom prst="rect">
            <a:avLst/>
          </a:prstGeom>
          <a:noFill/>
          <a:ln/>
        </p:spPr>
        <p:txBody>
          <a:bodyPr wrap="squar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Sustainability Reporting Software</a:t>
            </a:r>
            <a:endParaRPr lang="en-US" sz="2200" dirty="0"/>
          </a:p>
        </p:txBody>
      </p:sp>
      <p:sp>
        <p:nvSpPr>
          <p:cNvPr id="9" name="Text 6"/>
          <p:cNvSpPr/>
          <p:nvPr/>
        </p:nvSpPr>
        <p:spPr>
          <a:xfrm>
            <a:off x="5443776" y="6116360"/>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Streamlines data collection and analysis.</a:t>
            </a:r>
            <a:endParaRPr lang="en-US" sz="1750" dirty="0"/>
          </a:p>
        </p:txBody>
      </p:sp>
      <p:sp>
        <p:nvSpPr>
          <p:cNvPr id="10" name="Shape 7"/>
          <p:cNvSpPr/>
          <p:nvPr/>
        </p:nvSpPr>
        <p:spPr>
          <a:xfrm>
            <a:off x="9640133" y="5044797"/>
            <a:ext cx="4196358" cy="2024182"/>
          </a:xfrm>
          <a:prstGeom prst="roundRect">
            <a:avLst>
              <a:gd name="adj" fmla="val 1681"/>
            </a:avLst>
          </a:prstGeom>
          <a:solidFill>
            <a:srgbClr val="484B51"/>
          </a:solidFill>
          <a:ln/>
        </p:spPr>
        <p:txBody>
          <a:bodyPr/>
          <a:lstStyle/>
          <a:p>
            <a:endParaRPr lang="en-GB"/>
          </a:p>
        </p:txBody>
      </p:sp>
      <p:sp>
        <p:nvSpPr>
          <p:cNvPr id="11" name="Text 8"/>
          <p:cNvSpPr/>
          <p:nvPr/>
        </p:nvSpPr>
        <p:spPr>
          <a:xfrm>
            <a:off x="9866948" y="5271611"/>
            <a:ext cx="2960370"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ESG Training Programs</a:t>
            </a:r>
            <a:endParaRPr lang="en-US" sz="2200" dirty="0"/>
          </a:p>
        </p:txBody>
      </p:sp>
      <p:sp>
        <p:nvSpPr>
          <p:cNvPr id="12" name="Text 9"/>
          <p:cNvSpPr/>
          <p:nvPr/>
        </p:nvSpPr>
        <p:spPr>
          <a:xfrm>
            <a:off x="9866948" y="5762030"/>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Educate employees on sustainable practices.</a:t>
            </a:r>
            <a:endParaRPr lang="en-US" sz="17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extBox 4">
            <a:extLst>
              <a:ext uri="{FF2B5EF4-FFF2-40B4-BE49-F238E27FC236}">
                <a16:creationId xmlns:a16="http://schemas.microsoft.com/office/drawing/2014/main" id="{A9CA20DC-9B7E-1254-6B25-B2ED41E12B1A}"/>
              </a:ext>
            </a:extLst>
          </p:cNvPr>
          <p:cNvGraphicFramePr/>
          <p:nvPr>
            <p:extLst>
              <p:ext uri="{D42A27DB-BD31-4B8C-83A1-F6EECF244321}">
                <p14:modId xmlns:p14="http://schemas.microsoft.com/office/powerpoint/2010/main" val="17242282"/>
              </p:ext>
            </p:extLst>
          </p:nvPr>
        </p:nvGraphicFramePr>
        <p:xfrm>
          <a:off x="718926" y="661756"/>
          <a:ext cx="13609573" cy="6334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759064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644985"/>
            <a:ext cx="12293798"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Conclusion: The Future of Sustainable Business</a:t>
            </a:r>
            <a:endParaRPr lang="en-US" sz="4450" dirty="0"/>
          </a:p>
        </p:txBody>
      </p:sp>
      <p:sp>
        <p:nvSpPr>
          <p:cNvPr id="4" name="Text 1"/>
          <p:cNvSpPr/>
          <p:nvPr/>
        </p:nvSpPr>
        <p:spPr>
          <a:xfrm>
            <a:off x="793790" y="5693926"/>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ESG ratings are crucial for sustainable business practices. They influence strategies, compliance, and stakeholder relationships. Embracing ESG principles leads to long-term value creation and aligns with sustainable development goals.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7399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Current Trends in ESG Ratings</a:t>
            </a:r>
            <a:endParaRPr lang="en-US" sz="4450" dirty="0"/>
          </a:p>
        </p:txBody>
      </p:sp>
      <p:sp>
        <p:nvSpPr>
          <p:cNvPr id="4" name="Shape 1"/>
          <p:cNvSpPr/>
          <p:nvPr/>
        </p:nvSpPr>
        <p:spPr>
          <a:xfrm>
            <a:off x="6280190" y="3486864"/>
            <a:ext cx="396835" cy="396835"/>
          </a:xfrm>
          <a:prstGeom prst="roundRect">
            <a:avLst>
              <a:gd name="adj" fmla="val 8574"/>
            </a:avLst>
          </a:prstGeom>
          <a:solidFill>
            <a:srgbClr val="484B51"/>
          </a:solidFill>
          <a:ln/>
        </p:spPr>
        <p:txBody>
          <a:bodyPr/>
          <a:lstStyle/>
          <a:p>
            <a:endParaRPr lang="en-GB"/>
          </a:p>
        </p:txBody>
      </p:sp>
      <p:sp>
        <p:nvSpPr>
          <p:cNvPr id="5" name="Text 2"/>
          <p:cNvSpPr/>
          <p:nvPr/>
        </p:nvSpPr>
        <p:spPr>
          <a:xfrm>
            <a:off x="6903839" y="3486864"/>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Advanced Technologies</a:t>
            </a:r>
            <a:endParaRPr lang="en-US" sz="2200" dirty="0"/>
          </a:p>
        </p:txBody>
      </p:sp>
      <p:sp>
        <p:nvSpPr>
          <p:cNvPr id="6" name="Text 3"/>
          <p:cNvSpPr/>
          <p:nvPr/>
        </p:nvSpPr>
        <p:spPr>
          <a:xfrm>
            <a:off x="6903839" y="4331613"/>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AI and big data analytics revolutionize ESG data collection and analysis.</a:t>
            </a:r>
            <a:endParaRPr lang="en-US" sz="1750" dirty="0"/>
          </a:p>
        </p:txBody>
      </p:sp>
      <p:sp>
        <p:nvSpPr>
          <p:cNvPr id="7" name="Shape 4"/>
          <p:cNvSpPr/>
          <p:nvPr/>
        </p:nvSpPr>
        <p:spPr>
          <a:xfrm>
            <a:off x="10171867" y="3486864"/>
            <a:ext cx="396835" cy="396835"/>
          </a:xfrm>
          <a:prstGeom prst="roundRect">
            <a:avLst>
              <a:gd name="adj" fmla="val 8574"/>
            </a:avLst>
          </a:prstGeom>
          <a:solidFill>
            <a:srgbClr val="484B51"/>
          </a:solidFill>
          <a:ln/>
        </p:spPr>
        <p:txBody>
          <a:bodyPr/>
          <a:lstStyle/>
          <a:p>
            <a:endParaRPr lang="en-GB"/>
          </a:p>
        </p:txBody>
      </p:sp>
      <p:sp>
        <p:nvSpPr>
          <p:cNvPr id="8" name="Text 5"/>
          <p:cNvSpPr/>
          <p:nvPr/>
        </p:nvSpPr>
        <p:spPr>
          <a:xfrm>
            <a:off x="10795516" y="3486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Regulatory Pressure</a:t>
            </a:r>
            <a:endParaRPr lang="en-US" sz="2200" dirty="0"/>
          </a:p>
        </p:txBody>
      </p:sp>
      <p:sp>
        <p:nvSpPr>
          <p:cNvPr id="9" name="Text 6"/>
          <p:cNvSpPr/>
          <p:nvPr/>
        </p:nvSpPr>
        <p:spPr>
          <a:xfrm>
            <a:off x="10795516" y="3977283"/>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Driving standardization efforts for consistency in ESG reporting.</a:t>
            </a:r>
            <a:endParaRPr lang="en-US" sz="1750" dirty="0"/>
          </a:p>
        </p:txBody>
      </p:sp>
      <p:sp>
        <p:nvSpPr>
          <p:cNvPr id="10" name="Shape 7"/>
          <p:cNvSpPr/>
          <p:nvPr/>
        </p:nvSpPr>
        <p:spPr>
          <a:xfrm>
            <a:off x="6280190" y="5902285"/>
            <a:ext cx="396835" cy="396835"/>
          </a:xfrm>
          <a:prstGeom prst="roundRect">
            <a:avLst>
              <a:gd name="adj" fmla="val 8574"/>
            </a:avLst>
          </a:prstGeom>
          <a:solidFill>
            <a:srgbClr val="484B51"/>
          </a:solidFill>
          <a:ln/>
        </p:spPr>
        <p:txBody>
          <a:bodyPr/>
          <a:lstStyle/>
          <a:p>
            <a:endParaRPr lang="en-GB"/>
          </a:p>
        </p:txBody>
      </p:sp>
      <p:sp>
        <p:nvSpPr>
          <p:cNvPr id="11" name="Text 8"/>
          <p:cNvSpPr/>
          <p:nvPr/>
        </p:nvSpPr>
        <p:spPr>
          <a:xfrm>
            <a:off x="6903839" y="59022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D4D4D1"/>
                </a:solidFill>
                <a:latin typeface="IBM Plex Sans Medium" pitchFamily="34" charset="0"/>
                <a:ea typeface="IBM Plex Sans Medium" pitchFamily="34" charset="-122"/>
                <a:cs typeface="IBM Plex Sans Medium" pitchFamily="34" charset="-120"/>
              </a:rPr>
              <a:t>Global Frameworks</a:t>
            </a:r>
            <a:endParaRPr lang="en-US" sz="2200" dirty="0"/>
          </a:p>
        </p:txBody>
      </p:sp>
      <p:sp>
        <p:nvSpPr>
          <p:cNvPr id="12" name="Text 9"/>
          <p:cNvSpPr/>
          <p:nvPr/>
        </p:nvSpPr>
        <p:spPr>
          <a:xfrm>
            <a:off x="6903839" y="6392704"/>
            <a:ext cx="6932771" cy="362903"/>
          </a:xfrm>
          <a:prstGeom prst="rect">
            <a:avLst/>
          </a:prstGeom>
          <a:noFill/>
          <a:ln/>
        </p:spPr>
        <p:txBody>
          <a:bodyPr wrap="none" lIns="0" tIns="0" rIns="0" bIns="0" rtlCol="0" anchor="t"/>
          <a:lstStyle/>
          <a:p>
            <a:pPr marL="0" indent="0">
              <a:lnSpc>
                <a:spcPts val="2850"/>
              </a:lnSpc>
              <a:buNone/>
            </a:pPr>
            <a:r>
              <a:rPr lang="en-US" sz="1750" dirty="0">
                <a:solidFill>
                  <a:srgbClr val="D4D4D1"/>
                </a:solidFill>
                <a:latin typeface="Roboto" pitchFamily="34" charset="0"/>
                <a:ea typeface="Roboto" pitchFamily="34" charset="-122"/>
                <a:cs typeface="Roboto" pitchFamily="34" charset="-120"/>
              </a:rPr>
              <a:t>EU Taxonomy and TCFD aim to harmonize ESG criteria globally.</a:t>
            </a:r>
            <a:endParaRPr lang="en-US" sz="1750" dirty="0"/>
          </a:p>
        </p:txBody>
      </p:sp>
    </p:spTree>
    <p:extLst>
      <p:ext uri="{BB962C8B-B14F-4D97-AF65-F5344CB8AC3E}">
        <p14:creationId xmlns:p14="http://schemas.microsoft.com/office/powerpoint/2010/main" val="871721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9E7C17-F978-CD8F-C40B-6DDA59FFDE2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6A9831B-B9BF-265E-F5A6-A90BC78560E1}"/>
              </a:ext>
            </a:extLst>
          </p:cNvPr>
          <p:cNvSpPr/>
          <p:nvPr/>
        </p:nvSpPr>
        <p:spPr>
          <a:xfrm>
            <a:off x="3737712" y="3579475"/>
            <a:ext cx="8323302" cy="708779"/>
          </a:xfrm>
          <a:prstGeom prst="rect">
            <a:avLst/>
          </a:prstGeom>
          <a:noFill/>
          <a:ln/>
        </p:spPr>
        <p:txBody>
          <a:bodyPr wrap="none" lIns="0" tIns="0" rIns="0" bIns="0" rtlCol="0" anchor="t"/>
          <a:lstStyle/>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To understand ESG Rating development</a:t>
            </a:r>
            <a:br>
              <a:rPr lang="en-US" sz="4450" dirty="0">
                <a:solidFill>
                  <a:srgbClr val="F3F3F2"/>
                </a:solidFill>
                <a:latin typeface="IBM Plex Sans Medium" pitchFamily="34" charset="0"/>
                <a:ea typeface="IBM Plex Sans Medium" pitchFamily="34" charset="-122"/>
                <a:cs typeface="IBM Plex Sans Medium" pitchFamily="34" charset="-120"/>
              </a:rPr>
            </a:br>
            <a:r>
              <a:rPr lang="en-US" sz="4450" dirty="0">
                <a:solidFill>
                  <a:srgbClr val="F3F3F2"/>
                </a:solidFill>
                <a:latin typeface="IBM Plex Sans Medium" pitchFamily="34" charset="0"/>
                <a:ea typeface="IBM Plex Sans Medium" pitchFamily="34" charset="-122"/>
                <a:cs typeface="IBM Plex Sans Medium" pitchFamily="34" charset="-120"/>
              </a:rPr>
              <a:t> and limitations, let’s explain:</a:t>
            </a:r>
          </a:p>
          <a:p>
            <a:pPr marL="0" indent="0">
              <a:lnSpc>
                <a:spcPts val="5550"/>
              </a:lnSpc>
              <a:buNone/>
            </a:pPr>
            <a:r>
              <a:rPr lang="en-US" sz="4450" dirty="0">
                <a:solidFill>
                  <a:srgbClr val="F3F3F2"/>
                </a:solidFill>
                <a:latin typeface="IBM Plex Sans Medium" pitchFamily="34" charset="0"/>
                <a:ea typeface="IBM Plex Sans Medium" pitchFamily="34" charset="-122"/>
                <a:cs typeface="IBM Plex Sans Medium" pitchFamily="34" charset="-120"/>
              </a:rPr>
              <a:t>Traditional Rating Development</a:t>
            </a:r>
            <a:endParaRPr lang="en-US" sz="4450" dirty="0"/>
          </a:p>
        </p:txBody>
      </p:sp>
      <p:pic>
        <p:nvPicPr>
          <p:cNvPr id="18" name="Picture 17">
            <a:extLst>
              <a:ext uri="{FF2B5EF4-FFF2-40B4-BE49-F238E27FC236}">
                <a16:creationId xmlns:a16="http://schemas.microsoft.com/office/drawing/2014/main" id="{2100A2D9-3196-4398-52BE-C0D9BD68CE54}"/>
              </a:ext>
            </a:extLst>
          </p:cNvPr>
          <p:cNvPicPr>
            <a:picLocks noChangeAspect="1"/>
          </p:cNvPicPr>
          <p:nvPr/>
        </p:nvPicPr>
        <p:blipFill>
          <a:blip r:embed="rId3"/>
          <a:stretch>
            <a:fillRect/>
          </a:stretch>
        </p:blipFill>
        <p:spPr>
          <a:xfrm>
            <a:off x="12230291" y="7693497"/>
            <a:ext cx="2257740" cy="447737"/>
          </a:xfrm>
          <a:prstGeom prst="rect">
            <a:avLst/>
          </a:prstGeom>
        </p:spPr>
      </p:pic>
    </p:spTree>
    <p:extLst>
      <p:ext uri="{BB962C8B-B14F-4D97-AF65-F5344CB8AC3E}">
        <p14:creationId xmlns:p14="http://schemas.microsoft.com/office/powerpoint/2010/main" val="14982901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onector recto 13"/>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471410" cy="29700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330" b="1" dirty="0">
                <a:solidFill>
                  <a:srgbClr val="C00000"/>
                </a:solidFill>
                <a:latin typeface="Georgia" panose="02040502050405020303" pitchFamily="18" charset="0"/>
              </a:rPr>
              <a:t>Rating scale: letter grading</a:t>
            </a:r>
          </a:p>
        </p:txBody>
      </p:sp>
      <p:graphicFrame>
        <p:nvGraphicFramePr>
          <p:cNvPr id="13" name="Tabla 12"/>
          <p:cNvGraphicFramePr>
            <a:graphicFrameLocks noGrp="1"/>
          </p:cNvGraphicFramePr>
          <p:nvPr/>
        </p:nvGraphicFramePr>
        <p:xfrm>
          <a:off x="4522470" y="1733550"/>
          <a:ext cx="6221732" cy="5570219"/>
        </p:xfrm>
        <a:graphic>
          <a:graphicData uri="http://schemas.openxmlformats.org/drawingml/2006/table">
            <a:tbl>
              <a:tblPr firstRow="1" firstCol="1" bandRow="1">
                <a:tableStyleId>{5C22544A-7EE6-4342-B048-85BDC9FD1C3A}</a:tableStyleId>
              </a:tblPr>
              <a:tblGrid>
                <a:gridCol w="1196488">
                  <a:extLst>
                    <a:ext uri="{9D8B030D-6E8A-4147-A177-3AD203B41FA5}">
                      <a16:colId xmlns:a16="http://schemas.microsoft.com/office/drawing/2014/main" val="20000"/>
                    </a:ext>
                  </a:extLst>
                </a:gridCol>
                <a:gridCol w="1116721">
                  <a:extLst>
                    <a:ext uri="{9D8B030D-6E8A-4147-A177-3AD203B41FA5}">
                      <a16:colId xmlns:a16="http://schemas.microsoft.com/office/drawing/2014/main" val="20001"/>
                    </a:ext>
                  </a:extLst>
                </a:gridCol>
                <a:gridCol w="1196488">
                  <a:extLst>
                    <a:ext uri="{9D8B030D-6E8A-4147-A177-3AD203B41FA5}">
                      <a16:colId xmlns:a16="http://schemas.microsoft.com/office/drawing/2014/main" val="20002"/>
                    </a:ext>
                  </a:extLst>
                </a:gridCol>
                <a:gridCol w="1116721">
                  <a:extLst>
                    <a:ext uri="{9D8B030D-6E8A-4147-A177-3AD203B41FA5}">
                      <a16:colId xmlns:a16="http://schemas.microsoft.com/office/drawing/2014/main" val="20003"/>
                    </a:ext>
                  </a:extLst>
                </a:gridCol>
                <a:gridCol w="1595314">
                  <a:extLst>
                    <a:ext uri="{9D8B030D-6E8A-4147-A177-3AD203B41FA5}">
                      <a16:colId xmlns:a16="http://schemas.microsoft.com/office/drawing/2014/main" val="20004"/>
                    </a:ext>
                  </a:extLst>
                </a:gridCol>
              </a:tblGrid>
              <a:tr h="439524">
                <a:tc>
                  <a:txBody>
                    <a:bodyPr/>
                    <a:lstStyle/>
                    <a:p>
                      <a:pPr algn="ctr">
                        <a:lnSpc>
                          <a:spcPct val="107000"/>
                        </a:lnSpc>
                        <a:spcAft>
                          <a:spcPts val="0"/>
                        </a:spcAft>
                      </a:pPr>
                      <a:r>
                        <a:rPr lang="en-US" sz="1200" dirty="0">
                          <a:effectLst/>
                        </a:rPr>
                        <a:t>Bravo </a:t>
                      </a:r>
                      <a:br>
                        <a:rPr lang="en-US" sz="1200" dirty="0">
                          <a:effectLst/>
                        </a:rPr>
                      </a:br>
                      <a:r>
                        <a:rPr lang="en-US" sz="1200" dirty="0">
                          <a:effectLst/>
                        </a:rPr>
                        <a:t>Rating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r>
                        <a:rPr lang="en-US" sz="1200" dirty="0" err="1">
                          <a:effectLst/>
                        </a:rPr>
                        <a:t>Moodys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r>
                        <a:rPr lang="en-US" sz="1200" dirty="0">
                          <a:effectLst/>
                        </a:rPr>
                        <a:t>S&amp;P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r>
                        <a:rPr lang="en-US" sz="1200" dirty="0">
                          <a:effectLst/>
                        </a:rPr>
                        <a:t>Fitch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rgbClr val="C00000"/>
                    </a:solidFill>
                  </a:tcPr>
                </a:tc>
                <a:tc>
                  <a:txBody>
                    <a:bodyPr/>
                    <a:lstStyle/>
                    <a:p>
                      <a:pPr algn="ctr">
                        <a:lnSpc>
                          <a:spcPct val="107000"/>
                        </a:lnSpc>
                        <a:spcAft>
                          <a:spcPts val="0"/>
                        </a:spcAft>
                      </a:pP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noFill/>
                  </a:tcPr>
                </a:tc>
                <a:extLst>
                  <a:ext uri="{0D108BD9-81ED-4DB2-BD59-A6C34878D82A}">
                    <a16:rowId xmlns:a16="http://schemas.microsoft.com/office/drawing/2014/main" val="1000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err="1">
                          <a:effectLst/>
                        </a:rPr>
                        <a:t>Aaa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4"/>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5"/>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A</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a:effectLst/>
                        </a:rPr>
                        <a:t>BBB+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8"/>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a:effectLst/>
                        </a:rPr>
                        <a:t>BBB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09"/>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a:effectLst/>
                        </a:rPr>
                        <a:t>BBB-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0"/>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a:effectLst/>
                        </a:rPr>
                        <a:t>BB+</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BB-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4"/>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5"/>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B3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B-</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Caa1</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Caa2</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8"/>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Caa3</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19"/>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DDD</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3"/>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a:t>
                      </a:r>
                    </a:p>
                  </a:txBody>
                  <a:tcPr marL="74581" marR="74581" marT="0" marB="0" anchor="ctr">
                    <a:solidFill>
                      <a:schemeClr val="bg1">
                        <a:lumMod val="85000"/>
                      </a:schemeClr>
                    </a:solidFill>
                  </a:tcPr>
                </a:tc>
                <a:tc>
                  <a:txBody>
                    <a:bodyPr/>
                    <a:lstStyle/>
                    <a:p>
                      <a:pPr lvl="1" algn="l">
                        <a:lnSpc>
                          <a:spcPct val="107000"/>
                        </a:lnSpc>
                        <a:spcAft>
                          <a:spcPts val="0"/>
                        </a:spcAft>
                      </a:pPr>
                      <a:r>
                        <a:rPr lang="en-US" sz="1100" dirty="0">
                          <a:effectLst/>
                        </a:rPr>
                        <a:t>C</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a:lnSpc>
                          <a:spcPct val="107000"/>
                        </a:lnSpc>
                        <a:spcAft>
                          <a:spcPts val="0"/>
                        </a:spcAft>
                      </a:pPr>
                      <a:r>
                        <a:rPr lang="en-US" sz="1100" dirty="0">
                          <a:effectLst/>
                        </a:rPr>
                        <a:t>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74581" marR="74581" marT="0" marB="0" anchor="ctr">
                    <a:solidFill>
                      <a:schemeClr val="bg1">
                        <a:lumMod val="95000"/>
                      </a:schemeClr>
                    </a:solidFill>
                  </a:tcPr>
                </a:tc>
                <a:tc>
                  <a:txBody>
                    <a:bodyPr/>
                    <a:lstStyle/>
                    <a:p>
                      <a:pPr lvl="1" algn="l" fontAlgn="b"/>
                      <a:endParaRPr lang="en-US" sz="1200" b="1" i="0" u="none" strike="noStrike" dirty="0">
                        <a:solidFill>
                          <a:schemeClr val="bg1"/>
                        </a:solidFill>
                        <a:effectLst/>
                        <a:latin typeface="Calibri" panose="020F0502020204030204" pitchFamily="34" charset="0"/>
                      </a:endParaRPr>
                    </a:p>
                  </a:txBody>
                  <a:tcPr marL="8441" marR="8441" marT="8441" marB="0" anchor="ctr">
                    <a:noFill/>
                  </a:tcPr>
                </a:tc>
                <a:extLst>
                  <a:ext uri="{0D108BD9-81ED-4DB2-BD59-A6C34878D82A}">
                    <a16:rowId xmlns:a16="http://schemas.microsoft.com/office/drawing/2014/main" val="10024"/>
                  </a:ext>
                </a:extLst>
              </a:tr>
            </a:tbl>
          </a:graphicData>
        </a:graphic>
      </p:graphicFrame>
      <p:cxnSp>
        <p:nvCxnSpPr>
          <p:cNvPr id="35" name="Conector recto 34"/>
          <p:cNvCxnSpPr/>
          <p:nvPr/>
        </p:nvCxnSpPr>
        <p:spPr>
          <a:xfrm>
            <a:off x="4522470" y="4293870"/>
            <a:ext cx="5823586" cy="0"/>
          </a:xfrm>
          <a:prstGeom prst="line">
            <a:avLst/>
          </a:prstGeom>
          <a:ln w="22225">
            <a:solidFill>
              <a:srgbClr val="E53619"/>
            </a:solidFill>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a:off x="10267950" y="4432936"/>
            <a:ext cx="0" cy="2792730"/>
          </a:xfrm>
          <a:prstGeom prst="straightConnector1">
            <a:avLst/>
          </a:prstGeom>
          <a:ln w="25400">
            <a:solidFill>
              <a:srgbClr val="E5361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p:nvPr/>
        </p:nvCxnSpPr>
        <p:spPr>
          <a:xfrm flipV="1">
            <a:off x="10267950" y="2200276"/>
            <a:ext cx="0" cy="199453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649" name="CuadroTexto 22"/>
          <p:cNvSpPr txBox="1">
            <a:spLocks noChangeArrowheads="1"/>
          </p:cNvSpPr>
          <p:nvPr/>
        </p:nvSpPr>
        <p:spPr bwMode="auto">
          <a:xfrm>
            <a:off x="10266046" y="3467100"/>
            <a:ext cx="1997663" cy="36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spcBef>
                <a:spcPct val="0"/>
              </a:spcBef>
              <a:buFontTx/>
              <a:buNone/>
              <a:defRPr/>
            </a:pPr>
            <a:r>
              <a:rPr lang="en-US" altLang="es-ES" sz="1772">
                <a:solidFill>
                  <a:srgbClr val="00B050"/>
                </a:solidFill>
                <a:latin typeface="Georgia" panose="02040502050405020303" pitchFamily="18" charset="0"/>
              </a:rPr>
              <a:t>Investment Grade</a:t>
            </a:r>
          </a:p>
        </p:txBody>
      </p:sp>
      <p:sp>
        <p:nvSpPr>
          <p:cNvPr id="20650" name="CuadroTexto 23"/>
          <p:cNvSpPr txBox="1">
            <a:spLocks noChangeArrowheads="1"/>
          </p:cNvSpPr>
          <p:nvPr/>
        </p:nvSpPr>
        <p:spPr bwMode="auto">
          <a:xfrm>
            <a:off x="10267950" y="4583430"/>
            <a:ext cx="1159292" cy="365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spcBef>
                <a:spcPct val="0"/>
              </a:spcBef>
              <a:buFontTx/>
              <a:buNone/>
              <a:defRPr/>
            </a:pPr>
            <a:r>
              <a:rPr lang="en-US" altLang="es-ES" sz="1772">
                <a:solidFill>
                  <a:srgbClr val="C00000"/>
                </a:solidFill>
                <a:latin typeface="Georgia" panose="02040502050405020303" pitchFamily="18" charset="0"/>
              </a:rPr>
              <a:t>High yeld</a:t>
            </a:r>
          </a:p>
        </p:txBody>
      </p:sp>
      <p:sp>
        <p:nvSpPr>
          <p:cNvPr id="23" name="Rectángulo 22"/>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sp>
        <p:nvSpPr>
          <p:cNvPr id="24" name="Rectángulo 23"/>
          <p:cNvSpPr/>
          <p:nvPr/>
        </p:nvSpPr>
        <p:spPr>
          <a:xfrm>
            <a:off x="1828800" y="925830"/>
            <a:ext cx="2057400" cy="1912620"/>
          </a:xfrm>
          <a:prstGeom prst="rect">
            <a:avLst/>
          </a:prstGeom>
          <a:solidFill>
            <a:srgbClr val="DFF8A0"/>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772" b="1" i="1" dirty="0">
                <a:solidFill>
                  <a:schemeClr val="tx2">
                    <a:lumMod val="65000"/>
                    <a:lumOff val="35000"/>
                  </a:schemeClr>
                </a:solidFill>
                <a:latin typeface="Georgia" panose="02040502050405020303" pitchFamily="18" charset="0"/>
              </a:rPr>
              <a:t>¿What is Rating?</a:t>
            </a:r>
          </a:p>
        </p:txBody>
      </p:sp>
      <p:pic>
        <p:nvPicPr>
          <p:cNvPr id="20651" name="Imagen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828926"/>
            <a:ext cx="2057400" cy="33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ángulo 14"/>
          <p:cNvSpPr/>
          <p:nvPr/>
        </p:nvSpPr>
        <p:spPr bwMode="auto">
          <a:xfrm>
            <a:off x="1811655" y="443866"/>
            <a:ext cx="2062552" cy="330860"/>
          </a:xfrm>
          <a:prstGeom prst="rect">
            <a:avLst/>
          </a:prstGeom>
        </p:spPr>
        <p:txBody>
          <a:bodyPr wrap="none">
            <a:spAutoFit/>
          </a:bodyPr>
          <a:lstStyle/>
          <a:p>
            <a:pPr eaLnBrk="1" hangingPunct="1">
              <a:defRPr/>
            </a:pPr>
            <a:r>
              <a:rPr lang="es-ES_tradnl" altLang="es-ES" sz="1550" dirty="0">
                <a:latin typeface="Impact" panose="020B0806030902050204" pitchFamily="34" charset="0"/>
              </a:rPr>
              <a:t>Bravo Capital</a:t>
            </a:r>
            <a:r>
              <a:rPr lang="es-ES_tradnl" altLang="es-ES" sz="1550" dirty="0">
                <a:solidFill>
                  <a:schemeClr val="tx2">
                    <a:lumMod val="65000"/>
                    <a:lumOff val="35000"/>
                  </a:schemeClr>
                </a:solidFill>
                <a:latin typeface="Impact" panose="020B0806030902050204" pitchFamily="34" charset="0"/>
              </a:rPr>
              <a:t> </a:t>
            </a:r>
            <a:r>
              <a:rPr lang="es-ES_tradnl" altLang="es-ES" sz="1550" dirty="0" err="1">
                <a:solidFill>
                  <a:srgbClr val="C00000"/>
                </a:solidFill>
                <a:latin typeface="Impact" panose="020B0806030902050204" pitchFamily="34" charset="0"/>
              </a:rPr>
              <a:t>Analytics</a:t>
            </a:r>
            <a:endParaRPr lang="es-ES" sz="1550" dirty="0"/>
          </a:p>
        </p:txBody>
      </p:sp>
    </p:spTree>
    <p:extLst>
      <p:ext uri="{BB962C8B-B14F-4D97-AF65-F5344CB8AC3E}">
        <p14:creationId xmlns:p14="http://schemas.microsoft.com/office/powerpoint/2010/main" val="337705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cxnSp>
        <p:nvCxnSpPr>
          <p:cNvPr id="14" name="Conector recto 13"/>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471410" cy="297004"/>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330" b="1">
                <a:solidFill>
                  <a:srgbClr val="C00000"/>
                </a:solidFill>
                <a:latin typeface="Georgia" panose="02040502050405020303" pitchFamily="18" charset="0"/>
              </a:rPr>
              <a:t>Numeric rating: scale from 0 to 10 </a:t>
            </a:r>
          </a:p>
        </p:txBody>
      </p:sp>
      <p:pic>
        <p:nvPicPr>
          <p:cNvPr id="21510" name="Imagen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2828926"/>
            <a:ext cx="2057400" cy="33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Tabla 12"/>
          <p:cNvGraphicFramePr>
            <a:graphicFrameLocks noGrp="1"/>
          </p:cNvGraphicFramePr>
          <p:nvPr/>
        </p:nvGraphicFramePr>
        <p:xfrm>
          <a:off x="4522471" y="1733550"/>
          <a:ext cx="2792730" cy="5570219"/>
        </p:xfrm>
        <a:graphic>
          <a:graphicData uri="http://schemas.openxmlformats.org/drawingml/2006/table">
            <a:tbl>
              <a:tblPr firstRow="1" firstCol="1" bandRow="1">
                <a:tableStyleId>{5C22544A-7EE6-4342-B048-85BDC9FD1C3A}</a:tableStyleId>
              </a:tblPr>
              <a:tblGrid>
                <a:gridCol w="1196886">
                  <a:extLst>
                    <a:ext uri="{9D8B030D-6E8A-4147-A177-3AD203B41FA5}">
                      <a16:colId xmlns:a16="http://schemas.microsoft.com/office/drawing/2014/main" val="20000"/>
                    </a:ext>
                  </a:extLst>
                </a:gridCol>
                <a:gridCol w="1595844">
                  <a:extLst>
                    <a:ext uri="{9D8B030D-6E8A-4147-A177-3AD203B41FA5}">
                      <a16:colId xmlns:a16="http://schemas.microsoft.com/office/drawing/2014/main" val="20001"/>
                    </a:ext>
                  </a:extLst>
                </a:gridCol>
              </a:tblGrid>
              <a:tr h="439524">
                <a:tc>
                  <a:txBody>
                    <a:bodyPr/>
                    <a:lstStyle/>
                    <a:p>
                      <a:pPr algn="ctr">
                        <a:lnSpc>
                          <a:spcPct val="107000"/>
                        </a:lnSpc>
                        <a:spcAft>
                          <a:spcPts val="0"/>
                        </a:spcAft>
                      </a:pPr>
                      <a:r>
                        <a:rPr lang="en-US" sz="1200" dirty="0">
                          <a:effectLst/>
                        </a:rPr>
                        <a:t>Bravo </a:t>
                      </a:r>
                      <a:br>
                        <a:rPr lang="en-US" sz="1200" dirty="0">
                          <a:effectLst/>
                        </a:rPr>
                      </a:br>
                      <a:r>
                        <a:rPr lang="en-US" sz="1200" dirty="0">
                          <a:effectLst/>
                        </a:rPr>
                        <a:t>Rating</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74606" marR="74606" marT="0" marB="0" anchor="ctr">
                    <a:solidFill>
                      <a:srgbClr val="C00000"/>
                    </a:solidFill>
                  </a:tcPr>
                </a:tc>
                <a:tc>
                  <a:txBody>
                    <a:bodyPr/>
                    <a:lstStyle/>
                    <a:p>
                      <a:pPr algn="ctr">
                        <a:lnSpc>
                          <a:spcPct val="107000"/>
                        </a:lnSpc>
                        <a:spcAft>
                          <a:spcPts val="0"/>
                        </a:spcAft>
                      </a:pPr>
                      <a:r>
                        <a:rPr lang="en-US" sz="1200" dirty="0" err="1">
                          <a:solidFill>
                            <a:schemeClr val="bg1"/>
                          </a:solidFill>
                          <a:effectLst/>
                        </a:rPr>
                        <a:t>Escala</a:t>
                      </a:r>
                      <a:br>
                        <a:rPr lang="en-US" sz="1200" dirty="0">
                          <a:solidFill>
                            <a:schemeClr val="bg1"/>
                          </a:solidFill>
                          <a:effectLst/>
                        </a:rPr>
                      </a:br>
                      <a:r>
                        <a:rPr lang="en-US" sz="1200" dirty="0">
                          <a:solidFill>
                            <a:schemeClr val="bg1"/>
                          </a:solidFill>
                          <a:effectLst/>
                        </a:rPr>
                        <a:t> </a:t>
                      </a:r>
                      <a:r>
                        <a:rPr lang="en-US" sz="1200" dirty="0" err="1">
                          <a:solidFill>
                            <a:schemeClr val="bg1"/>
                          </a:solidFill>
                          <a:effectLst/>
                        </a:rPr>
                        <a:t>numérica</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74606" marR="74606" marT="0" marB="0" anchor="ctr">
                    <a:solidFill>
                      <a:srgbClr val="C00000"/>
                    </a:solidFill>
                  </a:tcPr>
                </a:tc>
                <a:extLst>
                  <a:ext uri="{0D108BD9-81ED-4DB2-BD59-A6C34878D82A}">
                    <a16:rowId xmlns:a16="http://schemas.microsoft.com/office/drawing/2014/main" val="1000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9.9 ≤  r &lt; 10</a:t>
                      </a:r>
                    </a:p>
                  </a:txBody>
                  <a:tcPr marL="8444" marR="8444" marT="8442" marB="0" anchor="ctr">
                    <a:noFill/>
                  </a:tcPr>
                </a:tc>
                <a:extLst>
                  <a:ext uri="{0D108BD9-81ED-4DB2-BD59-A6C34878D82A}">
                    <a16:rowId xmlns:a16="http://schemas.microsoft.com/office/drawing/2014/main" val="1000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9.6 ≤  r &lt; 9.9</a:t>
                      </a:r>
                    </a:p>
                  </a:txBody>
                  <a:tcPr marL="8444" marR="8444" marT="8442" marB="0" anchor="ctr">
                    <a:noFill/>
                  </a:tcPr>
                </a:tc>
                <a:extLst>
                  <a:ext uri="{0D108BD9-81ED-4DB2-BD59-A6C34878D82A}">
                    <a16:rowId xmlns:a16="http://schemas.microsoft.com/office/drawing/2014/main" val="1000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9.2 ≤  r &lt; 9.6</a:t>
                      </a:r>
                    </a:p>
                  </a:txBody>
                  <a:tcPr marL="8444" marR="8444" marT="8442" marB="0" anchor="ctr">
                    <a:noFill/>
                  </a:tcPr>
                </a:tc>
                <a:extLst>
                  <a:ext uri="{0D108BD9-81ED-4DB2-BD59-A6C34878D82A}">
                    <a16:rowId xmlns:a16="http://schemas.microsoft.com/office/drawing/2014/main" val="1000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8.5 ≤  r &lt; 9.2</a:t>
                      </a:r>
                    </a:p>
                  </a:txBody>
                  <a:tcPr marL="8444" marR="8444" marT="8442" marB="0" anchor="ctr">
                    <a:noFill/>
                  </a:tcPr>
                </a:tc>
                <a:extLst>
                  <a:ext uri="{0D108BD9-81ED-4DB2-BD59-A6C34878D82A}">
                    <a16:rowId xmlns:a16="http://schemas.microsoft.com/office/drawing/2014/main" val="10004"/>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8 ≤  r &lt; 8.5</a:t>
                      </a:r>
                    </a:p>
                  </a:txBody>
                  <a:tcPr marL="8444" marR="8444" marT="8442" marB="0" anchor="ctr">
                    <a:noFill/>
                  </a:tcPr>
                </a:tc>
                <a:extLst>
                  <a:ext uri="{0D108BD9-81ED-4DB2-BD59-A6C34878D82A}">
                    <a16:rowId xmlns:a16="http://schemas.microsoft.com/office/drawing/2014/main" val="10005"/>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7.6 ≤  r &lt; 8</a:t>
                      </a:r>
                    </a:p>
                  </a:txBody>
                  <a:tcPr marL="8444" marR="8444" marT="8442" marB="0" anchor="ctr">
                    <a:noFill/>
                  </a:tcPr>
                </a:tc>
                <a:extLst>
                  <a:ext uri="{0D108BD9-81ED-4DB2-BD59-A6C34878D82A}">
                    <a16:rowId xmlns:a16="http://schemas.microsoft.com/office/drawing/2014/main" val="1000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A-</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6.9 ≤  r &lt; 7.6</a:t>
                      </a:r>
                    </a:p>
                  </a:txBody>
                  <a:tcPr marL="8444" marR="8444" marT="8442" marB="0" anchor="ctr">
                    <a:noFill/>
                  </a:tcPr>
                </a:tc>
                <a:extLst>
                  <a:ext uri="{0D108BD9-81ED-4DB2-BD59-A6C34878D82A}">
                    <a16:rowId xmlns:a16="http://schemas.microsoft.com/office/drawing/2014/main" val="1000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6.2 ≤  r &lt; 6.9</a:t>
                      </a:r>
                    </a:p>
                  </a:txBody>
                  <a:tcPr marL="8444" marR="8444" marT="8442" marB="0" anchor="ctr">
                    <a:solidFill>
                      <a:schemeClr val="bg1">
                        <a:lumMod val="95000"/>
                      </a:schemeClr>
                    </a:solidFill>
                  </a:tcPr>
                </a:tc>
                <a:extLst>
                  <a:ext uri="{0D108BD9-81ED-4DB2-BD59-A6C34878D82A}">
                    <a16:rowId xmlns:a16="http://schemas.microsoft.com/office/drawing/2014/main" val="10008"/>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5.6 ≤  r &lt; 6.2</a:t>
                      </a:r>
                    </a:p>
                  </a:txBody>
                  <a:tcPr marL="8444" marR="8444" marT="8442" marB="0" anchor="ctr">
                    <a:solidFill>
                      <a:schemeClr val="bg1">
                        <a:lumMod val="95000"/>
                      </a:schemeClr>
                    </a:solidFill>
                  </a:tcPr>
                </a:tc>
                <a:extLst>
                  <a:ext uri="{0D108BD9-81ED-4DB2-BD59-A6C34878D82A}">
                    <a16:rowId xmlns:a16="http://schemas.microsoft.com/office/drawing/2014/main" val="10009"/>
                  </a:ext>
                </a:extLst>
              </a:tr>
              <a:tr h="194122">
                <a:tc>
                  <a:txBody>
                    <a:bodyPr/>
                    <a:lstStyle/>
                    <a:p>
                      <a:pPr marL="457200" lvl="1" algn="just" defTabSz="914400" rtl="0" eaLnBrk="1" latinLnBrk="0" hangingPunct="1">
                        <a:lnSpc>
                          <a:spcPct val="107000"/>
                        </a:lnSpc>
                        <a:spcAft>
                          <a:spcPts val="0"/>
                        </a:spcAft>
                      </a:pPr>
                      <a:r>
                        <a:rPr lang="en-US" sz="1100" b="1" kern="1200" dirty="0">
                          <a:solidFill>
                            <a:schemeClr val="dk1"/>
                          </a:solidFill>
                          <a:effectLst/>
                          <a:latin typeface="+mn-lt"/>
                          <a:ea typeface="+mn-ea"/>
                          <a:cs typeface="+mn-cs"/>
                        </a:rPr>
                        <a:t>BBB-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5.0 ≤  r &lt; 5.6</a:t>
                      </a:r>
                    </a:p>
                  </a:txBody>
                  <a:tcPr marL="8444" marR="8444" marT="8442" marB="0" anchor="ctr">
                    <a:solidFill>
                      <a:schemeClr val="bg1">
                        <a:lumMod val="95000"/>
                      </a:schemeClr>
                    </a:solidFill>
                  </a:tcPr>
                </a:tc>
                <a:extLst>
                  <a:ext uri="{0D108BD9-81ED-4DB2-BD59-A6C34878D82A}">
                    <a16:rowId xmlns:a16="http://schemas.microsoft.com/office/drawing/2014/main" val="10010"/>
                  </a:ext>
                </a:extLst>
              </a:tr>
              <a:tr h="194122">
                <a:tc>
                  <a:txBody>
                    <a:bodyPr/>
                    <a:lstStyle/>
                    <a:p>
                      <a:pPr marL="457200" lvl="1" algn="just" defTabSz="914400" rtl="0" eaLnBrk="1" latinLnBrk="0" hangingPunct="1">
                        <a:lnSpc>
                          <a:spcPct val="107000"/>
                        </a:lnSpc>
                        <a:spcAft>
                          <a:spcPts val="0"/>
                        </a:spcAft>
                      </a:pPr>
                      <a:r>
                        <a:rPr lang="en-US" sz="1100" b="1" kern="1200" dirty="0">
                          <a:solidFill>
                            <a:schemeClr val="dk1"/>
                          </a:solidFill>
                          <a:effectLst/>
                          <a:latin typeface="+mn-lt"/>
                          <a:ea typeface="+mn-ea"/>
                          <a:cs typeface="+mn-cs"/>
                        </a:rPr>
                        <a:t>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4.4 ≤  r &lt; 5.0</a:t>
                      </a:r>
                    </a:p>
                  </a:txBody>
                  <a:tcPr marL="8444" marR="8444" marT="8442" marB="0" anchor="ctr">
                    <a:noFill/>
                  </a:tcPr>
                </a:tc>
                <a:extLst>
                  <a:ext uri="{0D108BD9-81ED-4DB2-BD59-A6C34878D82A}">
                    <a16:rowId xmlns:a16="http://schemas.microsoft.com/office/drawing/2014/main" val="1001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3.9 ≤  r &lt; 4.4</a:t>
                      </a:r>
                    </a:p>
                  </a:txBody>
                  <a:tcPr marL="8444" marR="8444" marT="8442" marB="0" anchor="ctr">
                    <a:noFill/>
                  </a:tcPr>
                </a:tc>
                <a:extLst>
                  <a:ext uri="{0D108BD9-81ED-4DB2-BD59-A6C34878D82A}">
                    <a16:rowId xmlns:a16="http://schemas.microsoft.com/office/drawing/2014/main" val="1001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3.3 ≤  r &lt; 3.9</a:t>
                      </a:r>
                    </a:p>
                  </a:txBody>
                  <a:tcPr marL="8444" marR="8444" marT="8442" marB="0" anchor="ctr">
                    <a:noFill/>
                  </a:tcPr>
                </a:tc>
                <a:extLst>
                  <a:ext uri="{0D108BD9-81ED-4DB2-BD59-A6C34878D82A}">
                    <a16:rowId xmlns:a16="http://schemas.microsoft.com/office/drawing/2014/main" val="10013"/>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2.7 ≤  r &lt; 3.3</a:t>
                      </a:r>
                    </a:p>
                  </a:txBody>
                  <a:tcPr marL="8444" marR="8444" marT="8442" marB="0" anchor="ctr">
                    <a:solidFill>
                      <a:schemeClr val="bg1">
                        <a:lumMod val="95000"/>
                      </a:schemeClr>
                    </a:solidFill>
                  </a:tcPr>
                </a:tc>
                <a:extLst>
                  <a:ext uri="{0D108BD9-81ED-4DB2-BD59-A6C34878D82A}">
                    <a16:rowId xmlns:a16="http://schemas.microsoft.com/office/drawing/2014/main" val="10014"/>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2.2 ≤  r &lt; 2.7</a:t>
                      </a:r>
                    </a:p>
                  </a:txBody>
                  <a:tcPr marL="8444" marR="8444" marT="8442" marB="0" anchor="ctr">
                    <a:solidFill>
                      <a:schemeClr val="bg1">
                        <a:lumMod val="95000"/>
                      </a:schemeClr>
                    </a:solidFill>
                  </a:tcPr>
                </a:tc>
                <a:extLst>
                  <a:ext uri="{0D108BD9-81ED-4DB2-BD59-A6C34878D82A}">
                    <a16:rowId xmlns:a16="http://schemas.microsoft.com/office/drawing/2014/main" val="10015"/>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B-</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1.6 ≤  r &lt; 2.2</a:t>
                      </a:r>
                    </a:p>
                  </a:txBody>
                  <a:tcPr marL="8444" marR="8444" marT="8442" marB="0" anchor="ctr">
                    <a:solidFill>
                      <a:schemeClr val="bg1">
                        <a:lumMod val="95000"/>
                      </a:schemeClr>
                    </a:solidFill>
                  </a:tcPr>
                </a:tc>
                <a:extLst>
                  <a:ext uri="{0D108BD9-81ED-4DB2-BD59-A6C34878D82A}">
                    <a16:rowId xmlns:a16="http://schemas.microsoft.com/office/drawing/2014/main" val="10016"/>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1.4 ≤  r &lt; 1.6</a:t>
                      </a:r>
                    </a:p>
                  </a:txBody>
                  <a:tcPr marL="8444" marR="8444" marT="8442" marB="0" anchor="ctr">
                    <a:noFill/>
                  </a:tcPr>
                </a:tc>
                <a:extLst>
                  <a:ext uri="{0D108BD9-81ED-4DB2-BD59-A6C34878D82A}">
                    <a16:rowId xmlns:a16="http://schemas.microsoft.com/office/drawing/2014/main" val="10017"/>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1.2 ≤  r &lt; 1.4</a:t>
                      </a:r>
                    </a:p>
                  </a:txBody>
                  <a:tcPr marL="8444" marR="8444" marT="8442" marB="0" anchor="ctr">
                    <a:noFill/>
                  </a:tcPr>
                </a:tc>
                <a:extLst>
                  <a:ext uri="{0D108BD9-81ED-4DB2-BD59-A6C34878D82A}">
                    <a16:rowId xmlns:a16="http://schemas.microsoft.com/office/drawing/2014/main" val="10018"/>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1.0 ≤  r &lt; 1.2</a:t>
                      </a:r>
                    </a:p>
                  </a:txBody>
                  <a:tcPr marL="8444" marR="8444" marT="8442" marB="0" anchor="ctr">
                    <a:noFill/>
                  </a:tcPr>
                </a:tc>
                <a:extLst>
                  <a:ext uri="{0D108BD9-81ED-4DB2-BD59-A6C34878D82A}">
                    <a16:rowId xmlns:a16="http://schemas.microsoft.com/office/drawing/2014/main" val="10019"/>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0.8 ≤  r &lt; 1.0</a:t>
                      </a:r>
                    </a:p>
                  </a:txBody>
                  <a:tcPr marL="8444" marR="8444" marT="8442" marB="0" anchor="ctr">
                    <a:noFill/>
                  </a:tcPr>
                </a:tc>
                <a:extLst>
                  <a:ext uri="{0D108BD9-81ED-4DB2-BD59-A6C34878D82A}">
                    <a16:rowId xmlns:a16="http://schemas.microsoft.com/office/drawing/2014/main" val="10020"/>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C</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0.6 ≤  r &lt; 0.8</a:t>
                      </a:r>
                    </a:p>
                  </a:txBody>
                  <a:tcPr marL="8444" marR="8444" marT="8442" marB="0" anchor="ctr">
                    <a:noFill/>
                  </a:tcPr>
                </a:tc>
                <a:extLst>
                  <a:ext uri="{0D108BD9-81ED-4DB2-BD59-A6C34878D82A}">
                    <a16:rowId xmlns:a16="http://schemas.microsoft.com/office/drawing/2014/main" val="10021"/>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DDD</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0.4 ≤  r &lt; 0.6</a:t>
                      </a:r>
                    </a:p>
                  </a:txBody>
                  <a:tcPr marL="8444" marR="8444" marT="8442" marB="0" anchor="ctr">
                    <a:solidFill>
                      <a:schemeClr val="bg1">
                        <a:lumMod val="95000"/>
                      </a:schemeClr>
                    </a:solidFill>
                  </a:tcPr>
                </a:tc>
                <a:extLst>
                  <a:ext uri="{0D108BD9-81ED-4DB2-BD59-A6C34878D82A}">
                    <a16:rowId xmlns:a16="http://schemas.microsoft.com/office/drawing/2014/main" val="10022"/>
                  </a:ext>
                </a:extLst>
              </a:tr>
              <a:tr h="221873">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DD</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0.2 ≤  r &lt; 0.4</a:t>
                      </a:r>
                    </a:p>
                  </a:txBody>
                  <a:tcPr marL="8444" marR="8444" marT="8442" marB="0" anchor="ctr">
                    <a:solidFill>
                      <a:schemeClr val="bg1">
                        <a:lumMod val="95000"/>
                      </a:schemeClr>
                    </a:solidFill>
                  </a:tcPr>
                </a:tc>
                <a:extLst>
                  <a:ext uri="{0D108BD9-81ED-4DB2-BD59-A6C34878D82A}">
                    <a16:rowId xmlns:a16="http://schemas.microsoft.com/office/drawing/2014/main" val="10023"/>
                  </a:ext>
                </a:extLst>
              </a:tr>
              <a:tr h="194122">
                <a:tc>
                  <a:txBody>
                    <a:bodyPr/>
                    <a:lstStyle/>
                    <a:p>
                      <a:pPr marL="457200" lvl="1" algn="just" defTabSz="914400" rtl="0" eaLnBrk="1" latinLnBrk="0" hangingPunct="1">
                        <a:lnSpc>
                          <a:spcPct val="107000"/>
                        </a:lnSpc>
                        <a:spcAft>
                          <a:spcPts val="0"/>
                        </a:spcAft>
                      </a:pPr>
                      <a:r>
                        <a:rPr lang="en-US" sz="1100" b="0" kern="1200" dirty="0">
                          <a:solidFill>
                            <a:schemeClr val="dk1"/>
                          </a:solidFill>
                          <a:effectLst/>
                          <a:latin typeface="+mn-lt"/>
                          <a:ea typeface="+mn-ea"/>
                          <a:cs typeface="+mn-cs"/>
                        </a:rPr>
                        <a:t>D</a:t>
                      </a:r>
                    </a:p>
                  </a:txBody>
                  <a:tcPr marL="74606" marR="74606" marT="0" marB="0" anchor="ctr">
                    <a:solidFill>
                      <a:schemeClr val="bg1">
                        <a:lumMod val="85000"/>
                      </a:schemeClr>
                    </a:solidFill>
                  </a:tcPr>
                </a:tc>
                <a:tc>
                  <a:txBody>
                    <a:bodyPr/>
                    <a:lstStyle/>
                    <a:p>
                      <a:pPr lvl="1" algn="l" fontAlgn="b"/>
                      <a:r>
                        <a:rPr lang="en-US" sz="1100" b="1" i="0" u="none" strike="noStrike" dirty="0">
                          <a:solidFill>
                            <a:schemeClr val="tx1"/>
                          </a:solidFill>
                          <a:effectLst/>
                          <a:latin typeface="Calibri" panose="020F0502020204030204" pitchFamily="34" charset="0"/>
                        </a:rPr>
                        <a:t>0 ≤  r &lt; 0.2</a:t>
                      </a:r>
                    </a:p>
                  </a:txBody>
                  <a:tcPr marL="8444" marR="8444" marT="8442" marB="0" anchor="ctr">
                    <a:solidFill>
                      <a:schemeClr val="bg1">
                        <a:lumMod val="95000"/>
                      </a:schemeClr>
                    </a:solidFill>
                  </a:tcPr>
                </a:tc>
                <a:extLst>
                  <a:ext uri="{0D108BD9-81ED-4DB2-BD59-A6C34878D82A}">
                    <a16:rowId xmlns:a16="http://schemas.microsoft.com/office/drawing/2014/main" val="10024"/>
                  </a:ext>
                </a:extLst>
              </a:tr>
            </a:tbl>
          </a:graphicData>
        </a:graphic>
      </p:graphicFrame>
      <p:grpSp>
        <p:nvGrpSpPr>
          <p:cNvPr id="21591" name="Grupo 7"/>
          <p:cNvGrpSpPr>
            <a:grpSpLocks/>
          </p:cNvGrpSpPr>
          <p:nvPr/>
        </p:nvGrpSpPr>
        <p:grpSpPr bwMode="auto">
          <a:xfrm>
            <a:off x="7491973" y="2798446"/>
            <a:ext cx="4886712" cy="3230880"/>
            <a:chOff x="6373477" y="2780928"/>
            <a:chExt cx="4411723" cy="2916610"/>
          </a:xfrm>
        </p:grpSpPr>
        <p:pic>
          <p:nvPicPr>
            <p:cNvPr id="21597" name="Imagen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3307" y="2780928"/>
              <a:ext cx="1278030" cy="29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601" name="CuadroTexto 3"/>
            <p:cNvSpPr txBox="1">
              <a:spLocks noChangeArrowheads="1"/>
            </p:cNvSpPr>
            <p:nvPr/>
          </p:nvSpPr>
          <p:spPr bwMode="auto">
            <a:xfrm>
              <a:off x="9227031" y="3945164"/>
              <a:ext cx="526269" cy="1440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lnSpc>
                  <a:spcPct val="150000"/>
                </a:lnSpc>
                <a:spcBef>
                  <a:spcPct val="0"/>
                </a:spcBef>
                <a:buFontTx/>
                <a:buNone/>
                <a:defRPr/>
              </a:pPr>
              <a:br>
                <a:rPr lang="en-US" altLang="es-ES" sz="1108">
                  <a:latin typeface="Georgia" panose="02040502050405020303" pitchFamily="18" charset="0"/>
                </a:rPr>
              </a:br>
              <a:r>
                <a:rPr lang="en-US" altLang="es-ES" sz="1108">
                  <a:latin typeface="Georgia" panose="02040502050405020303" pitchFamily="18" charset="0"/>
                </a:rPr>
                <a:t>BB</a:t>
              </a:r>
              <a:br>
                <a:rPr lang="en-US" altLang="es-ES" sz="1108">
                  <a:latin typeface="Georgia" panose="02040502050405020303" pitchFamily="18" charset="0"/>
                </a:rPr>
              </a:br>
              <a:r>
                <a:rPr lang="en-US" altLang="es-ES" sz="1108">
                  <a:latin typeface="Georgia" panose="02040502050405020303" pitchFamily="18" charset="0"/>
                </a:rPr>
                <a:t>B</a:t>
              </a:r>
              <a:br>
                <a:rPr lang="en-US" altLang="es-ES" sz="1108">
                  <a:latin typeface="Georgia" panose="02040502050405020303" pitchFamily="18" charset="0"/>
                </a:rPr>
              </a:br>
              <a:r>
                <a:rPr lang="en-US" altLang="es-ES" sz="1108">
                  <a:latin typeface="Georgia" panose="02040502050405020303" pitchFamily="18" charset="0"/>
                </a:rPr>
                <a:t>CCC</a:t>
              </a:r>
              <a:br>
                <a:rPr lang="en-US" altLang="es-ES" sz="1108">
                  <a:latin typeface="Georgia" panose="02040502050405020303" pitchFamily="18" charset="0"/>
                </a:rPr>
              </a:br>
              <a:r>
                <a:rPr lang="en-US" altLang="es-ES" sz="1108">
                  <a:latin typeface="Georgia" panose="02040502050405020303" pitchFamily="18" charset="0"/>
                </a:rPr>
                <a:t>CC</a:t>
              </a:r>
              <a:br>
                <a:rPr lang="en-US" altLang="es-ES" sz="1108">
                  <a:latin typeface="Georgia" panose="02040502050405020303" pitchFamily="18" charset="0"/>
                </a:rPr>
              </a:br>
              <a:r>
                <a:rPr lang="en-US" altLang="es-ES" sz="1108">
                  <a:latin typeface="Georgia" panose="02040502050405020303" pitchFamily="18" charset="0"/>
                </a:rPr>
                <a:t>…</a:t>
              </a:r>
            </a:p>
          </p:txBody>
        </p:sp>
        <p:cxnSp>
          <p:nvCxnSpPr>
            <p:cNvPr id="6" name="Conector recto 5"/>
            <p:cNvCxnSpPr/>
            <p:nvPr/>
          </p:nvCxnSpPr>
          <p:spPr>
            <a:xfrm>
              <a:off x="9601955" y="4084460"/>
              <a:ext cx="0" cy="1224426"/>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9598515" y="4688074"/>
              <a:ext cx="1186685" cy="406455"/>
            </a:xfrm>
            <a:prstGeom prst="rect">
              <a:avLst/>
            </a:prstGeom>
            <a:noFill/>
          </p:spPr>
          <p:txBody>
            <a:bodyPr>
              <a:spAutoFit/>
            </a:bodyPr>
            <a:lstStyle/>
            <a:p>
              <a:pPr eaLnBrk="1" hangingPunct="1">
                <a:defRPr/>
              </a:pPr>
              <a:r>
                <a:rPr lang="en-US" sz="1163" b="1">
                  <a:latin typeface="Georgia" panose="02040502050405020303" pitchFamily="18" charset="0"/>
                </a:rPr>
                <a:t>High yeld (high risk)</a:t>
              </a:r>
            </a:p>
          </p:txBody>
        </p:sp>
        <p:sp>
          <p:nvSpPr>
            <p:cNvPr id="21604" name="CuadroTexto 23"/>
            <p:cNvSpPr txBox="1">
              <a:spLocks noChangeArrowheads="1"/>
            </p:cNvSpPr>
            <p:nvPr/>
          </p:nvSpPr>
          <p:spPr bwMode="auto">
            <a:xfrm>
              <a:off x="7498600" y="2958056"/>
              <a:ext cx="526269" cy="1198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algn="r">
                <a:lnSpc>
                  <a:spcPts val="2548"/>
                </a:lnSpc>
                <a:spcBef>
                  <a:spcPct val="0"/>
                </a:spcBef>
                <a:spcAft>
                  <a:spcPts val="222"/>
                </a:spcAft>
                <a:buNone/>
                <a:defRPr/>
              </a:pPr>
              <a:r>
                <a:rPr lang="en-US" altLang="es-ES" sz="1108">
                  <a:latin typeface="Georgia" panose="02040502050405020303" pitchFamily="18" charset="0"/>
                </a:rPr>
                <a:t>AAA</a:t>
              </a:r>
              <a:br>
                <a:rPr lang="en-US" altLang="es-ES" sz="1108">
                  <a:latin typeface="Georgia" panose="02040502050405020303" pitchFamily="18" charset="0"/>
                </a:rPr>
              </a:br>
              <a:r>
                <a:rPr lang="en-US" altLang="es-ES" sz="1108">
                  <a:latin typeface="Georgia" panose="02040502050405020303" pitchFamily="18" charset="0"/>
                </a:rPr>
                <a:t>AA</a:t>
              </a:r>
              <a:br>
                <a:rPr lang="en-US" altLang="es-ES" sz="1108">
                  <a:latin typeface="Georgia" panose="02040502050405020303" pitchFamily="18" charset="0"/>
                </a:rPr>
              </a:br>
              <a:r>
                <a:rPr lang="en-US" altLang="es-ES" sz="1108">
                  <a:latin typeface="Georgia" panose="02040502050405020303" pitchFamily="18" charset="0"/>
                </a:rPr>
                <a:t>A</a:t>
              </a:r>
              <a:br>
                <a:rPr lang="en-US" altLang="es-ES" sz="1108">
                  <a:latin typeface="Georgia" panose="02040502050405020303" pitchFamily="18" charset="0"/>
                </a:rPr>
              </a:br>
              <a:r>
                <a:rPr lang="en-US" altLang="es-ES" sz="1108">
                  <a:latin typeface="Georgia" panose="02040502050405020303" pitchFamily="18" charset="0"/>
                </a:rPr>
                <a:t>BBB</a:t>
              </a:r>
            </a:p>
          </p:txBody>
        </p:sp>
        <p:cxnSp>
          <p:nvCxnSpPr>
            <p:cNvPr id="25" name="Conector recto 24"/>
            <p:cNvCxnSpPr/>
            <p:nvPr/>
          </p:nvCxnSpPr>
          <p:spPr>
            <a:xfrm>
              <a:off x="7649945" y="3138625"/>
              <a:ext cx="0" cy="1157357"/>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6373477" y="3311982"/>
              <a:ext cx="1136207" cy="406455"/>
            </a:xfrm>
            <a:prstGeom prst="rect">
              <a:avLst/>
            </a:prstGeom>
            <a:noFill/>
          </p:spPr>
          <p:txBody>
            <a:bodyPr wrap="square">
              <a:spAutoFit/>
            </a:bodyPr>
            <a:lstStyle/>
            <a:p>
              <a:pPr algn="r" eaLnBrk="1" hangingPunct="1">
                <a:defRPr/>
              </a:pPr>
              <a:r>
                <a:rPr lang="en-US" sz="1163" b="1">
                  <a:latin typeface="Georgia" panose="02040502050405020303" pitchFamily="18" charset="0"/>
                </a:rPr>
                <a:t>Invesment</a:t>
              </a:r>
              <a:br>
                <a:rPr lang="en-US" sz="1163" b="1">
                  <a:latin typeface="Georgia" panose="02040502050405020303" pitchFamily="18" charset="0"/>
                </a:rPr>
              </a:br>
              <a:r>
                <a:rPr lang="en-US" sz="1163" b="1">
                  <a:latin typeface="Georgia" panose="02040502050405020303" pitchFamily="18" charset="0"/>
                </a:rPr>
                <a:t> Grade</a:t>
              </a:r>
            </a:p>
          </p:txBody>
        </p:sp>
      </p:grpSp>
      <p:sp>
        <p:nvSpPr>
          <p:cNvPr id="5" name="Rectángulo 4"/>
          <p:cNvSpPr/>
          <p:nvPr/>
        </p:nvSpPr>
        <p:spPr>
          <a:xfrm>
            <a:off x="4364356" y="4088130"/>
            <a:ext cx="3350894" cy="426720"/>
          </a:xfrm>
          <a:prstGeom prst="rect">
            <a:avLst/>
          </a:prstGeom>
          <a:solidFill>
            <a:schemeClr val="bg1">
              <a:lumMod val="95000"/>
              <a:alpha val="3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sp>
        <p:nvSpPr>
          <p:cNvPr id="21" name="Rectángulo 20"/>
          <p:cNvSpPr/>
          <p:nvPr/>
        </p:nvSpPr>
        <p:spPr>
          <a:xfrm>
            <a:off x="1828800" y="925830"/>
            <a:ext cx="2057400" cy="1912620"/>
          </a:xfrm>
          <a:prstGeom prst="rect">
            <a:avLst/>
          </a:prstGeom>
          <a:solidFill>
            <a:srgbClr val="DFF8A0"/>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772" b="1" i="1" dirty="0">
                <a:solidFill>
                  <a:schemeClr val="tx2">
                    <a:lumMod val="65000"/>
                    <a:lumOff val="35000"/>
                  </a:schemeClr>
                </a:solidFill>
                <a:latin typeface="Georgia" panose="02040502050405020303" pitchFamily="18" charset="0"/>
              </a:rPr>
              <a:t>¿What is Rating?</a:t>
            </a:r>
          </a:p>
        </p:txBody>
      </p:sp>
      <p:sp>
        <p:nvSpPr>
          <p:cNvPr id="24" name="Rectángulo 23"/>
          <p:cNvSpPr/>
          <p:nvPr/>
        </p:nvSpPr>
        <p:spPr bwMode="auto">
          <a:xfrm>
            <a:off x="1811655" y="443866"/>
            <a:ext cx="2062552" cy="330860"/>
          </a:xfrm>
          <a:prstGeom prst="rect">
            <a:avLst/>
          </a:prstGeom>
        </p:spPr>
        <p:txBody>
          <a:bodyPr wrap="none">
            <a:spAutoFit/>
          </a:bodyPr>
          <a:lstStyle/>
          <a:p>
            <a:pPr eaLnBrk="1" hangingPunct="1">
              <a:defRPr/>
            </a:pPr>
            <a:r>
              <a:rPr lang="es-ES_tradnl" altLang="es-ES" sz="1550" dirty="0">
                <a:latin typeface="Impact" panose="020B0806030902050204" pitchFamily="34" charset="0"/>
              </a:rPr>
              <a:t>Bravo Capital</a:t>
            </a:r>
            <a:r>
              <a:rPr lang="es-ES_tradnl" altLang="es-ES" sz="1550" dirty="0">
                <a:solidFill>
                  <a:schemeClr val="tx2">
                    <a:lumMod val="65000"/>
                    <a:lumOff val="35000"/>
                  </a:schemeClr>
                </a:solidFill>
                <a:latin typeface="Impact" panose="020B0806030902050204" pitchFamily="34" charset="0"/>
              </a:rPr>
              <a:t> </a:t>
            </a:r>
            <a:r>
              <a:rPr lang="es-ES_tradnl" altLang="es-ES" sz="1550" dirty="0" err="1">
                <a:solidFill>
                  <a:srgbClr val="C00000"/>
                </a:solidFill>
                <a:latin typeface="Impact" panose="020B0806030902050204" pitchFamily="34" charset="0"/>
              </a:rPr>
              <a:t>Analytics</a:t>
            </a:r>
            <a:endParaRPr lang="es-ES" sz="1550" dirty="0"/>
          </a:p>
        </p:txBody>
      </p:sp>
    </p:spTree>
    <p:extLst>
      <p:ext uri="{BB962C8B-B14F-4D97-AF65-F5344CB8AC3E}">
        <p14:creationId xmlns:p14="http://schemas.microsoft.com/office/powerpoint/2010/main" val="35326893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16"/>
          <p:cNvSpPr/>
          <p:nvPr/>
        </p:nvSpPr>
        <p:spPr>
          <a:xfrm>
            <a:off x="1828800" y="6010276"/>
            <a:ext cx="2057400" cy="18821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a:p>
        </p:txBody>
      </p:sp>
      <p:cxnSp>
        <p:nvCxnSpPr>
          <p:cNvPr id="20" name="Conector recto 19"/>
          <p:cNvCxnSpPr/>
          <p:nvPr/>
        </p:nvCxnSpPr>
        <p:spPr>
          <a:xfrm>
            <a:off x="1828800" y="7900036"/>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 name="CuadroTexto 1"/>
          <p:cNvSpPr txBox="1"/>
          <p:nvPr/>
        </p:nvSpPr>
        <p:spPr>
          <a:xfrm>
            <a:off x="4364356" y="1163956"/>
            <a:ext cx="7471410" cy="36503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772" b="1" dirty="0">
                <a:solidFill>
                  <a:srgbClr val="C00000"/>
                </a:solidFill>
                <a:latin typeface="Georgia" panose="02040502050405020303" pitchFamily="18" charset="0"/>
              </a:rPr>
              <a:t>Average Rating of the Spanish companies</a:t>
            </a:r>
          </a:p>
        </p:txBody>
      </p:sp>
      <p:pic>
        <p:nvPicPr>
          <p:cNvPr id="22534" name="Imagen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10951" y="6736080"/>
            <a:ext cx="1169670" cy="1171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5" name="Imagen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2828926"/>
            <a:ext cx="2057400" cy="3337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ángulo 27"/>
          <p:cNvSpPr/>
          <p:nvPr/>
        </p:nvSpPr>
        <p:spPr>
          <a:xfrm>
            <a:off x="1828800" y="925830"/>
            <a:ext cx="2057400" cy="1912620"/>
          </a:xfrm>
          <a:prstGeom prst="rect">
            <a:avLst/>
          </a:prstGeom>
          <a:solidFill>
            <a:srgbClr val="DFF8A0"/>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772" b="1" i="1">
                <a:solidFill>
                  <a:schemeClr val="tx2">
                    <a:lumMod val="65000"/>
                    <a:lumOff val="35000"/>
                  </a:schemeClr>
                </a:solidFill>
                <a:latin typeface="Georgia" panose="02040502050405020303" pitchFamily="18" charset="0"/>
              </a:rPr>
              <a:t>What is the Spanish Rating Distribuition</a:t>
            </a:r>
          </a:p>
        </p:txBody>
      </p:sp>
      <p:grpSp>
        <p:nvGrpSpPr>
          <p:cNvPr id="22538" name="Grupo 7"/>
          <p:cNvGrpSpPr>
            <a:grpSpLocks/>
          </p:cNvGrpSpPr>
          <p:nvPr/>
        </p:nvGrpSpPr>
        <p:grpSpPr bwMode="auto">
          <a:xfrm>
            <a:off x="4842510" y="2674620"/>
            <a:ext cx="7694296" cy="3274696"/>
            <a:chOff x="3224808" y="2060848"/>
            <a:chExt cx="6944900" cy="2955776"/>
          </a:xfrm>
        </p:grpSpPr>
        <p:graphicFrame>
          <p:nvGraphicFramePr>
            <p:cNvPr id="29" name="Gráfico 28"/>
            <p:cNvGraphicFramePr>
              <a:graphicFrameLocks/>
            </p:cNvGraphicFramePr>
            <p:nvPr/>
          </p:nvGraphicFramePr>
          <p:xfrm>
            <a:off x="3224808" y="2060848"/>
            <a:ext cx="5310336" cy="2955776"/>
          </p:xfrm>
          <a:graphic>
            <a:graphicData uri="http://schemas.openxmlformats.org/drawingml/2006/chart">
              <c:chart xmlns:c="http://schemas.openxmlformats.org/drawingml/2006/chart" xmlns:r="http://schemas.openxmlformats.org/officeDocument/2006/relationships" r:id="rId4"/>
            </a:graphicData>
          </a:graphic>
        </p:graphicFrame>
        <p:cxnSp>
          <p:nvCxnSpPr>
            <p:cNvPr id="4" name="Conector recto 3"/>
            <p:cNvCxnSpPr/>
            <p:nvPr/>
          </p:nvCxnSpPr>
          <p:spPr>
            <a:xfrm>
              <a:off x="3566981" y="2619678"/>
              <a:ext cx="4824805" cy="0"/>
            </a:xfrm>
            <a:prstGeom prst="line">
              <a:avLst/>
            </a:prstGeom>
            <a:ln w="12700">
              <a:solidFill>
                <a:srgbClr val="1199FF"/>
              </a:solidFill>
            </a:ln>
          </p:spPr>
          <p:style>
            <a:lnRef idx="1">
              <a:schemeClr val="accent1"/>
            </a:lnRef>
            <a:fillRef idx="0">
              <a:schemeClr val="accent1"/>
            </a:fillRef>
            <a:effectRef idx="0">
              <a:schemeClr val="accent1"/>
            </a:effectRef>
            <a:fontRef idx="minor">
              <a:schemeClr val="tx1"/>
            </a:fontRef>
          </p:style>
        </p:cxnSp>
        <p:sp>
          <p:nvSpPr>
            <p:cNvPr id="22550" name="CuadroTexto 6"/>
            <p:cNvSpPr txBox="1">
              <a:spLocks noChangeArrowheads="1"/>
            </p:cNvSpPr>
            <p:nvPr/>
          </p:nvSpPr>
          <p:spPr bwMode="auto">
            <a:xfrm>
              <a:off x="8410700" y="2425376"/>
              <a:ext cx="1759008" cy="268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eaLnBrk="1" hangingPunct="1">
                <a:spcBef>
                  <a:spcPct val="0"/>
                </a:spcBef>
                <a:buFontTx/>
                <a:buNone/>
                <a:defRPr/>
              </a:pPr>
              <a:r>
                <a:rPr lang="en-US" altLang="es-ES" sz="1330">
                  <a:solidFill>
                    <a:srgbClr val="1199FF"/>
                  </a:solidFill>
                  <a:latin typeface="Georgia" panose="02040502050405020303" pitchFamily="18" charset="0"/>
                </a:rPr>
                <a:t>Investment Grade</a:t>
              </a:r>
            </a:p>
          </p:txBody>
        </p:sp>
      </p:grpSp>
      <p:sp>
        <p:nvSpPr>
          <p:cNvPr id="31" name="Rectángulo 30"/>
          <p:cNvSpPr/>
          <p:nvPr/>
        </p:nvSpPr>
        <p:spPr>
          <a:xfrm>
            <a:off x="4457702" y="6235587"/>
            <a:ext cx="7802293" cy="297004"/>
          </a:xfrm>
          <a:prstGeom prst="rect">
            <a:avLst/>
          </a:prstGeom>
          <a:solidFill>
            <a:schemeClr val="bg1"/>
          </a:solidFill>
          <a:ln>
            <a:solidFill>
              <a:srgbClr val="C00000"/>
            </a:solidFill>
          </a:ln>
          <a:effectLst>
            <a:outerShdw blurRad="76200" dir="13500000" sy="23000" kx="1200000" algn="br" rotWithShape="0">
              <a:prstClr val="black">
                <a:alpha val="20000"/>
              </a:prstClr>
            </a:outerShdw>
            <a:softEdge rad="38100"/>
          </a:effectLst>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defRPr/>
            </a:pPr>
            <a:r>
              <a:rPr lang="en-US" sz="1330" b="1">
                <a:solidFill>
                  <a:srgbClr val="C00000"/>
                </a:solidFill>
                <a:latin typeface="Georgia" panose="02040502050405020303" pitchFamily="18" charset="0"/>
              </a:rPr>
              <a:t>Spanish companies get an insvetment grade in 2013, after 4 years of high yeld</a:t>
            </a:r>
          </a:p>
        </p:txBody>
      </p:sp>
      <p:cxnSp>
        <p:nvCxnSpPr>
          <p:cNvPr id="11" name="Conector recto 10"/>
          <p:cNvCxnSpPr/>
          <p:nvPr/>
        </p:nvCxnSpPr>
        <p:spPr>
          <a:xfrm>
            <a:off x="5231130" y="5638800"/>
            <a:ext cx="53092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545" name="CuadroTexto 14"/>
          <p:cNvSpPr txBox="1">
            <a:spLocks noChangeArrowheads="1"/>
          </p:cNvSpPr>
          <p:nvPr/>
        </p:nvSpPr>
        <p:spPr bwMode="auto">
          <a:xfrm>
            <a:off x="5880736" y="2754849"/>
            <a:ext cx="1434464" cy="63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algn="ctr" eaLnBrk="1" hangingPunct="1">
              <a:spcBef>
                <a:spcPct val="0"/>
              </a:spcBef>
              <a:buFontTx/>
              <a:buNone/>
              <a:defRPr/>
            </a:pPr>
            <a:r>
              <a:rPr lang="en-US" altLang="es-ES" sz="1772" b="1">
                <a:latin typeface="Georgia" panose="02040502050405020303" pitchFamily="18" charset="0"/>
              </a:rPr>
              <a:t>4.9</a:t>
            </a:r>
            <a:r>
              <a:rPr lang="en-US" altLang="es-ES" sz="1772">
                <a:latin typeface="Georgia" panose="02040502050405020303" pitchFamily="18" charset="0"/>
              </a:rPr>
              <a:t> </a:t>
            </a:r>
            <a:r>
              <a:rPr lang="en-US" altLang="es-ES" sz="1772" b="1">
                <a:latin typeface="Georgia" panose="02040502050405020303" pitchFamily="18" charset="0"/>
              </a:rPr>
              <a:t> </a:t>
            </a:r>
            <a:br>
              <a:rPr lang="en-US" altLang="es-ES" sz="1772" b="1">
                <a:latin typeface="Georgia" panose="02040502050405020303" pitchFamily="18" charset="0"/>
              </a:rPr>
            </a:br>
            <a:r>
              <a:rPr lang="en-US" altLang="es-ES" sz="1772" b="1">
                <a:latin typeface="Georgia" panose="02040502050405020303" pitchFamily="18" charset="0"/>
              </a:rPr>
              <a:t>(BB+)</a:t>
            </a:r>
            <a:endParaRPr lang="en-US" altLang="es-ES" sz="1772">
              <a:latin typeface="Georgia" panose="02040502050405020303" pitchFamily="18" charset="0"/>
            </a:endParaRPr>
          </a:p>
        </p:txBody>
      </p:sp>
      <p:sp>
        <p:nvSpPr>
          <p:cNvPr id="22546" name="CuadroTexto 35"/>
          <p:cNvSpPr txBox="1">
            <a:spLocks noChangeArrowheads="1"/>
          </p:cNvSpPr>
          <p:nvPr/>
        </p:nvSpPr>
        <p:spPr bwMode="auto">
          <a:xfrm>
            <a:off x="8496301" y="2605307"/>
            <a:ext cx="1489710" cy="637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1600">
                <a:solidFill>
                  <a:schemeClr val="tx1"/>
                </a:solidFill>
                <a:latin typeface="Gill Sans MT"/>
              </a:defRPr>
            </a:lvl1pPr>
            <a:lvl2pPr marL="742950" indent="-285750">
              <a:spcBef>
                <a:spcPct val="20000"/>
              </a:spcBef>
              <a:buChar char="–"/>
              <a:defRPr sz="1600">
                <a:solidFill>
                  <a:schemeClr val="tx1"/>
                </a:solidFill>
                <a:latin typeface="Gill Sans MT"/>
              </a:defRPr>
            </a:lvl2pPr>
            <a:lvl3pPr marL="1143000" indent="-228600">
              <a:spcBef>
                <a:spcPct val="20000"/>
              </a:spcBef>
              <a:buChar char="•"/>
              <a:defRPr sz="1600">
                <a:solidFill>
                  <a:schemeClr val="tx1"/>
                </a:solidFill>
                <a:latin typeface="Gill Sans MT"/>
              </a:defRPr>
            </a:lvl3pPr>
            <a:lvl4pPr marL="1600200" indent="-228600">
              <a:spcBef>
                <a:spcPct val="20000"/>
              </a:spcBef>
              <a:buChar char="–"/>
              <a:defRPr sz="1600">
                <a:solidFill>
                  <a:schemeClr val="tx1"/>
                </a:solidFill>
                <a:latin typeface="Gill Sans MT"/>
              </a:defRPr>
            </a:lvl4pPr>
            <a:lvl5pPr marL="2057400" indent="-228600">
              <a:spcBef>
                <a:spcPct val="20000"/>
              </a:spcBef>
              <a:buChar char="»"/>
              <a:defRPr sz="1600">
                <a:solidFill>
                  <a:schemeClr val="tx1"/>
                </a:solidFill>
                <a:latin typeface="Gill Sans MT"/>
              </a:defRPr>
            </a:lvl5pPr>
            <a:lvl6pPr marL="2514600" indent="-228600" eaLnBrk="0" fontAlgn="base" hangingPunct="0">
              <a:spcBef>
                <a:spcPct val="20000"/>
              </a:spcBef>
              <a:spcAft>
                <a:spcPct val="0"/>
              </a:spcAft>
              <a:buChar char="»"/>
              <a:defRPr sz="1600">
                <a:solidFill>
                  <a:schemeClr val="tx1"/>
                </a:solidFill>
                <a:latin typeface="Gill Sans MT"/>
              </a:defRPr>
            </a:lvl6pPr>
            <a:lvl7pPr marL="2971800" indent="-228600" eaLnBrk="0" fontAlgn="base" hangingPunct="0">
              <a:spcBef>
                <a:spcPct val="20000"/>
              </a:spcBef>
              <a:spcAft>
                <a:spcPct val="0"/>
              </a:spcAft>
              <a:buChar char="»"/>
              <a:defRPr sz="1600">
                <a:solidFill>
                  <a:schemeClr val="tx1"/>
                </a:solidFill>
                <a:latin typeface="Gill Sans MT"/>
              </a:defRPr>
            </a:lvl7pPr>
            <a:lvl8pPr marL="3429000" indent="-228600" eaLnBrk="0" fontAlgn="base" hangingPunct="0">
              <a:spcBef>
                <a:spcPct val="20000"/>
              </a:spcBef>
              <a:spcAft>
                <a:spcPct val="0"/>
              </a:spcAft>
              <a:buChar char="»"/>
              <a:defRPr sz="1600">
                <a:solidFill>
                  <a:schemeClr val="tx1"/>
                </a:solidFill>
                <a:latin typeface="Gill Sans MT"/>
              </a:defRPr>
            </a:lvl8pPr>
            <a:lvl9pPr marL="3886200" indent="-228600" eaLnBrk="0" fontAlgn="base" hangingPunct="0">
              <a:spcBef>
                <a:spcPct val="20000"/>
              </a:spcBef>
              <a:spcAft>
                <a:spcPct val="0"/>
              </a:spcAft>
              <a:buChar char="»"/>
              <a:defRPr sz="1600">
                <a:solidFill>
                  <a:schemeClr val="tx1"/>
                </a:solidFill>
                <a:latin typeface="Gill Sans MT"/>
              </a:defRPr>
            </a:lvl9pPr>
          </a:lstStyle>
          <a:p>
            <a:pPr algn="ctr" eaLnBrk="1" hangingPunct="1">
              <a:spcBef>
                <a:spcPct val="0"/>
              </a:spcBef>
              <a:buFontTx/>
              <a:buNone/>
              <a:defRPr/>
            </a:pPr>
            <a:r>
              <a:rPr lang="en-US" altLang="es-ES" sz="1772" b="1">
                <a:latin typeface="Georgia" panose="02040502050405020303" pitchFamily="18" charset="0"/>
              </a:rPr>
              <a:t>5.01</a:t>
            </a:r>
            <a:r>
              <a:rPr lang="en-US" altLang="es-ES" sz="1772">
                <a:latin typeface="Georgia" panose="02040502050405020303" pitchFamily="18" charset="0"/>
              </a:rPr>
              <a:t> </a:t>
            </a:r>
            <a:br>
              <a:rPr lang="en-US" altLang="es-ES" sz="1772">
                <a:latin typeface="Georgia" panose="02040502050405020303" pitchFamily="18" charset="0"/>
              </a:rPr>
            </a:br>
            <a:r>
              <a:rPr lang="en-US" altLang="es-ES" sz="1772" b="1">
                <a:latin typeface="Georgia" panose="02040502050405020303" pitchFamily="18" charset="0"/>
              </a:rPr>
              <a:t>(BBB-)</a:t>
            </a:r>
            <a:endParaRPr lang="en-US" altLang="es-ES" sz="1772">
              <a:latin typeface="Georgia" panose="02040502050405020303" pitchFamily="18" charset="0"/>
            </a:endParaRPr>
          </a:p>
        </p:txBody>
      </p:sp>
      <p:cxnSp>
        <p:nvCxnSpPr>
          <p:cNvPr id="21" name="Conector recto 20"/>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1828800" y="925830"/>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bwMode="auto">
          <a:xfrm>
            <a:off x="1811655" y="443866"/>
            <a:ext cx="2062552" cy="330860"/>
          </a:xfrm>
          <a:prstGeom prst="rect">
            <a:avLst/>
          </a:prstGeom>
        </p:spPr>
        <p:txBody>
          <a:bodyPr wrap="none">
            <a:spAutoFit/>
          </a:bodyPr>
          <a:lstStyle/>
          <a:p>
            <a:pPr eaLnBrk="1" hangingPunct="1">
              <a:defRPr/>
            </a:pPr>
            <a:r>
              <a:rPr lang="es-ES_tradnl" altLang="es-ES" sz="1550" dirty="0">
                <a:latin typeface="Impact" panose="020B0806030902050204" pitchFamily="34" charset="0"/>
              </a:rPr>
              <a:t>Bravo Capital</a:t>
            </a:r>
            <a:r>
              <a:rPr lang="es-ES_tradnl" altLang="es-ES" sz="1550" dirty="0">
                <a:solidFill>
                  <a:schemeClr val="tx2">
                    <a:lumMod val="65000"/>
                    <a:lumOff val="35000"/>
                  </a:schemeClr>
                </a:solidFill>
                <a:latin typeface="Impact" panose="020B0806030902050204" pitchFamily="34" charset="0"/>
              </a:rPr>
              <a:t> </a:t>
            </a:r>
            <a:r>
              <a:rPr lang="es-ES_tradnl" altLang="es-ES" sz="1550" dirty="0" err="1">
                <a:solidFill>
                  <a:srgbClr val="C00000"/>
                </a:solidFill>
                <a:latin typeface="Impact" panose="020B0806030902050204" pitchFamily="34" charset="0"/>
              </a:rPr>
              <a:t>Analytics</a:t>
            </a:r>
            <a:endParaRPr lang="es-ES" sz="1550" dirty="0"/>
          </a:p>
        </p:txBody>
      </p:sp>
      <p:sp>
        <p:nvSpPr>
          <p:cNvPr id="32" name="CuadroTexto 31"/>
          <p:cNvSpPr txBox="1"/>
          <p:nvPr/>
        </p:nvSpPr>
        <p:spPr>
          <a:xfrm>
            <a:off x="4692016" y="7109460"/>
            <a:ext cx="6139814"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dirty="0">
                <a:solidFill>
                  <a:schemeClr val="tx1">
                    <a:lumMod val="50000"/>
                    <a:lumOff val="50000"/>
                  </a:schemeClr>
                </a:solidFill>
                <a:latin typeface="Georgia" panose="02040502050405020303" pitchFamily="18" charset="0"/>
              </a:rPr>
              <a:t>Source: Bravo Capital, with data from </a:t>
            </a:r>
            <a:r>
              <a:rPr lang="en-US" sz="775" dirty="0" err="1">
                <a:solidFill>
                  <a:schemeClr val="tx1">
                    <a:lumMod val="50000"/>
                    <a:lumOff val="50000"/>
                  </a:schemeClr>
                </a:solidFill>
                <a:latin typeface="Georgia" panose="02040502050405020303" pitchFamily="18" charset="0"/>
              </a:rPr>
              <a:t>Registro</a:t>
            </a:r>
            <a:r>
              <a:rPr lang="en-US" sz="775" dirty="0">
                <a:solidFill>
                  <a:schemeClr val="tx1">
                    <a:lumMod val="50000"/>
                    <a:lumOff val="50000"/>
                  </a:schemeClr>
                </a:solidFill>
                <a:latin typeface="Georgia" panose="02040502050405020303" pitchFamily="18" charset="0"/>
              </a:rPr>
              <a:t> </a:t>
            </a:r>
            <a:r>
              <a:rPr lang="en-US" sz="775" dirty="0" err="1">
                <a:solidFill>
                  <a:schemeClr val="tx1">
                    <a:lumMod val="50000"/>
                    <a:lumOff val="50000"/>
                  </a:schemeClr>
                </a:solidFill>
                <a:latin typeface="Georgia" panose="02040502050405020303" pitchFamily="18" charset="0"/>
              </a:rPr>
              <a:t>Mercantil</a:t>
            </a:r>
            <a:r>
              <a:rPr lang="en-US" sz="775" dirty="0">
                <a:solidFill>
                  <a:schemeClr val="tx1">
                    <a:lumMod val="50000"/>
                    <a:lumOff val="50000"/>
                  </a:schemeClr>
                </a:solidFill>
                <a:latin typeface="Georgia" panose="02040502050405020303" pitchFamily="18" charset="0"/>
              </a:rPr>
              <a:t> using 26.401 companies having turn over above 5 million €.</a:t>
            </a:r>
          </a:p>
        </p:txBody>
      </p:sp>
    </p:spTree>
    <p:extLst>
      <p:ext uri="{BB962C8B-B14F-4D97-AF65-F5344CB8AC3E}">
        <p14:creationId xmlns:p14="http://schemas.microsoft.com/office/powerpoint/2010/main" val="708972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ángulo 15"/>
          <p:cNvSpPr/>
          <p:nvPr/>
        </p:nvSpPr>
        <p:spPr>
          <a:xfrm>
            <a:off x="1828801" y="5908953"/>
            <a:ext cx="2137410" cy="20002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sz="1330" dirty="0"/>
          </a:p>
        </p:txBody>
      </p:sp>
      <p:cxnSp>
        <p:nvCxnSpPr>
          <p:cNvPr id="9" name="Conector recto 8"/>
          <p:cNvCxnSpPr/>
          <p:nvPr/>
        </p:nvCxnSpPr>
        <p:spPr>
          <a:xfrm>
            <a:off x="1828800" y="929282"/>
            <a:ext cx="10972800" cy="0"/>
          </a:xfrm>
          <a:prstGeom prst="line">
            <a:avLst/>
          </a:prstGeom>
          <a:ln w="28575">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1828800" y="7916822"/>
            <a:ext cx="109728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4457702" y="6388743"/>
            <a:ext cx="7802293" cy="501676"/>
          </a:xfrm>
          <a:prstGeom prst="rect">
            <a:avLst/>
          </a:prstGeom>
          <a:solidFill>
            <a:schemeClr val="bg1"/>
          </a:solidFill>
          <a:ln>
            <a:solidFill>
              <a:srgbClr val="C00000"/>
            </a:solidFill>
          </a:ln>
          <a:effectLst>
            <a:outerShdw blurRad="76200" dir="13500000" sy="23000" kx="1200000" algn="br" rotWithShape="0">
              <a:prstClr val="black">
                <a:alpha val="20000"/>
              </a:prstClr>
            </a:outerShdw>
            <a:softEdge rad="38100"/>
          </a:effectLst>
        </p:spPr>
        <p:style>
          <a:lnRef idx="2">
            <a:schemeClr val="dk1">
              <a:shade val="50000"/>
            </a:schemeClr>
          </a:lnRef>
          <a:fillRef idx="1">
            <a:schemeClr val="dk1"/>
          </a:fillRef>
          <a:effectRef idx="0">
            <a:schemeClr val="dk1"/>
          </a:effectRef>
          <a:fontRef idx="minor">
            <a:schemeClr val="lt1"/>
          </a:fontRef>
        </p:style>
        <p:txBody>
          <a:bodyPr>
            <a:spAutoFit/>
          </a:bodyPr>
          <a:lstStyle/>
          <a:p>
            <a:pPr algn="ctr" eaLnBrk="1" hangingPunct="1">
              <a:defRPr/>
            </a:pPr>
            <a:r>
              <a:rPr lang="en-US" sz="1330" b="1" dirty="0">
                <a:solidFill>
                  <a:srgbClr val="C00000"/>
                </a:solidFill>
                <a:latin typeface="Georgia" panose="02040502050405020303" pitchFamily="18" charset="0"/>
              </a:rPr>
              <a:t>45% of Spanish companies are between</a:t>
            </a:r>
            <a:br>
              <a:rPr lang="en-US" sz="1330" b="1" dirty="0">
                <a:solidFill>
                  <a:srgbClr val="C00000"/>
                </a:solidFill>
                <a:latin typeface="Georgia" panose="02040502050405020303" pitchFamily="18" charset="0"/>
              </a:rPr>
            </a:br>
            <a:r>
              <a:rPr lang="en-US" sz="1330" b="1" dirty="0">
                <a:solidFill>
                  <a:srgbClr val="C00000"/>
                </a:solidFill>
                <a:latin typeface="Georgia" panose="02040502050405020303" pitchFamily="18" charset="0"/>
              </a:rPr>
              <a:t>BBB- (limit of investment grade) and BB+</a:t>
            </a:r>
          </a:p>
        </p:txBody>
      </p:sp>
      <p:pic>
        <p:nvPicPr>
          <p:cNvPr id="23560" name="Imagen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1" y="3537227"/>
            <a:ext cx="2137410" cy="3465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ángulo 16"/>
          <p:cNvSpPr/>
          <p:nvPr/>
        </p:nvSpPr>
        <p:spPr>
          <a:xfrm>
            <a:off x="1828800" y="942617"/>
            <a:ext cx="2164080" cy="1912620"/>
          </a:xfrm>
          <a:prstGeom prst="rect">
            <a:avLst/>
          </a:prstGeom>
          <a:solidFill>
            <a:srgbClr val="B8AC64"/>
          </a:solidFill>
          <a:ln>
            <a:noFill/>
          </a:ln>
        </p:spPr>
        <p:style>
          <a:lnRef idx="2">
            <a:schemeClr val="accent1">
              <a:shade val="50000"/>
            </a:schemeClr>
          </a:lnRef>
          <a:fillRef idx="1">
            <a:schemeClr val="accent1"/>
          </a:fillRef>
          <a:effectRef idx="0">
            <a:schemeClr val="accent1"/>
          </a:effectRef>
          <a:fontRef idx="minor">
            <a:schemeClr val="lt1"/>
          </a:fontRef>
        </p:style>
        <p:txBody>
          <a:bodyPr lIns="239262" rIns="239262" anchor="ctr"/>
          <a:lstStyle/>
          <a:p>
            <a:pPr eaLnBrk="1" hangingPunct="1">
              <a:defRPr/>
            </a:pPr>
            <a:r>
              <a:rPr lang="en-US" altLang="es-ES" sz="1550" b="1" i="1" dirty="0">
                <a:solidFill>
                  <a:schemeClr val="tx2">
                    <a:lumMod val="65000"/>
                    <a:lumOff val="35000"/>
                  </a:schemeClr>
                </a:solidFill>
                <a:latin typeface="Georgia" panose="02040502050405020303" pitchFamily="18" charset="0"/>
              </a:rPr>
              <a:t>1. Company distribution by Rating (grade)</a:t>
            </a:r>
          </a:p>
        </p:txBody>
      </p:sp>
      <p:sp>
        <p:nvSpPr>
          <p:cNvPr id="18" name="CuadroTexto 17"/>
          <p:cNvSpPr txBox="1"/>
          <p:nvPr/>
        </p:nvSpPr>
        <p:spPr>
          <a:xfrm>
            <a:off x="4364356" y="1203603"/>
            <a:ext cx="8294370" cy="36503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1772" b="1" dirty="0">
                <a:solidFill>
                  <a:srgbClr val="C00000"/>
                </a:solidFill>
                <a:latin typeface="Georgia" panose="02040502050405020303" pitchFamily="18" charset="0"/>
              </a:rPr>
              <a:t>Spanish companies Rating Grade distribution</a:t>
            </a:r>
          </a:p>
        </p:txBody>
      </p:sp>
      <p:graphicFrame>
        <p:nvGraphicFramePr>
          <p:cNvPr id="19" name="Gráfico 18"/>
          <p:cNvGraphicFramePr>
            <a:graphicFrameLocks/>
          </p:cNvGraphicFramePr>
          <p:nvPr/>
        </p:nvGraphicFramePr>
        <p:xfrm>
          <a:off x="4696605" y="1898231"/>
          <a:ext cx="6963508" cy="4376459"/>
        </p:xfrm>
        <a:graphic>
          <a:graphicData uri="http://schemas.openxmlformats.org/drawingml/2006/chart">
            <c:chart xmlns:c="http://schemas.openxmlformats.org/drawingml/2006/chart" xmlns:r="http://schemas.openxmlformats.org/officeDocument/2006/relationships" r:id="rId4"/>
          </a:graphicData>
        </a:graphic>
      </p:graphicFrame>
      <p:sp>
        <p:nvSpPr>
          <p:cNvPr id="22" name="Rectángulo 21"/>
          <p:cNvSpPr/>
          <p:nvPr/>
        </p:nvSpPr>
        <p:spPr bwMode="auto">
          <a:xfrm>
            <a:off x="1811655" y="460652"/>
            <a:ext cx="2062552" cy="330860"/>
          </a:xfrm>
          <a:prstGeom prst="rect">
            <a:avLst/>
          </a:prstGeom>
        </p:spPr>
        <p:txBody>
          <a:bodyPr wrap="none">
            <a:spAutoFit/>
          </a:bodyPr>
          <a:lstStyle/>
          <a:p>
            <a:pPr eaLnBrk="1" hangingPunct="1">
              <a:defRPr/>
            </a:pPr>
            <a:r>
              <a:rPr lang="en-US" altLang="es-ES" sz="1550" dirty="0">
                <a:latin typeface="Impact" panose="020B0806030902050204" pitchFamily="34" charset="0"/>
              </a:rPr>
              <a:t>Bravo Capital</a:t>
            </a:r>
            <a:r>
              <a:rPr lang="en-US" altLang="es-ES" sz="1550" dirty="0">
                <a:solidFill>
                  <a:schemeClr val="tx2">
                    <a:lumMod val="65000"/>
                    <a:lumOff val="35000"/>
                  </a:schemeClr>
                </a:solidFill>
                <a:latin typeface="Impact" panose="020B0806030902050204" pitchFamily="34" charset="0"/>
              </a:rPr>
              <a:t> </a:t>
            </a:r>
            <a:r>
              <a:rPr lang="en-US" altLang="es-ES" sz="1550" dirty="0">
                <a:solidFill>
                  <a:srgbClr val="C00000"/>
                </a:solidFill>
                <a:latin typeface="Impact" panose="020B0806030902050204" pitchFamily="34" charset="0"/>
              </a:rPr>
              <a:t>Analytics</a:t>
            </a:r>
            <a:endParaRPr lang="en-US" sz="1550" dirty="0"/>
          </a:p>
        </p:txBody>
      </p:sp>
      <p:sp>
        <p:nvSpPr>
          <p:cNvPr id="24" name="CuadroTexto 23"/>
          <p:cNvSpPr txBox="1"/>
          <p:nvPr/>
        </p:nvSpPr>
        <p:spPr>
          <a:xfrm>
            <a:off x="4692016" y="7126247"/>
            <a:ext cx="6139814" cy="211596"/>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a:spAutoFit/>
          </a:bodyPr>
          <a:lstStyle/>
          <a:p>
            <a:pPr eaLnBrk="1" hangingPunct="1">
              <a:defRPr/>
            </a:pPr>
            <a:r>
              <a:rPr lang="en-US" sz="775" dirty="0">
                <a:solidFill>
                  <a:schemeClr val="tx1">
                    <a:lumMod val="50000"/>
                    <a:lumOff val="50000"/>
                  </a:schemeClr>
                </a:solidFill>
                <a:latin typeface="Georgia" panose="02040502050405020303" pitchFamily="18" charset="0"/>
              </a:rPr>
              <a:t>Source: Bravo Capital, with data from </a:t>
            </a:r>
            <a:r>
              <a:rPr lang="en-US" sz="775" dirty="0" err="1">
                <a:solidFill>
                  <a:schemeClr val="tx1">
                    <a:lumMod val="50000"/>
                    <a:lumOff val="50000"/>
                  </a:schemeClr>
                </a:solidFill>
                <a:latin typeface="Georgia" panose="02040502050405020303" pitchFamily="18" charset="0"/>
              </a:rPr>
              <a:t>Registro</a:t>
            </a:r>
            <a:r>
              <a:rPr lang="en-US" sz="775" dirty="0">
                <a:solidFill>
                  <a:schemeClr val="tx1">
                    <a:lumMod val="50000"/>
                    <a:lumOff val="50000"/>
                  </a:schemeClr>
                </a:solidFill>
                <a:latin typeface="Georgia" panose="02040502050405020303" pitchFamily="18" charset="0"/>
              </a:rPr>
              <a:t> </a:t>
            </a:r>
            <a:r>
              <a:rPr lang="en-US" sz="775" dirty="0" err="1">
                <a:solidFill>
                  <a:schemeClr val="tx1">
                    <a:lumMod val="50000"/>
                    <a:lumOff val="50000"/>
                  </a:schemeClr>
                </a:solidFill>
                <a:latin typeface="Georgia" panose="02040502050405020303" pitchFamily="18" charset="0"/>
              </a:rPr>
              <a:t>Mercantil</a:t>
            </a:r>
            <a:r>
              <a:rPr lang="en-US" sz="775" dirty="0">
                <a:solidFill>
                  <a:schemeClr val="tx1">
                    <a:lumMod val="50000"/>
                    <a:lumOff val="50000"/>
                  </a:schemeClr>
                </a:solidFill>
                <a:latin typeface="Georgia" panose="02040502050405020303" pitchFamily="18" charset="0"/>
              </a:rPr>
              <a:t> using 26.401 companies having turn over above 5 million €.</a:t>
            </a:r>
          </a:p>
        </p:txBody>
      </p:sp>
    </p:spTree>
    <p:extLst>
      <p:ext uri="{BB962C8B-B14F-4D97-AF65-F5344CB8AC3E}">
        <p14:creationId xmlns:p14="http://schemas.microsoft.com/office/powerpoint/2010/main" val="3274008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Escala de grises">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defaul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11029</Words>
  <Application>Microsoft Office PowerPoint</Application>
  <PresentationFormat>Custom</PresentationFormat>
  <Paragraphs>1169</Paragraphs>
  <Slides>34</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Roboto</vt:lpstr>
      <vt:lpstr>Roboto Bold</vt:lpstr>
      <vt:lpstr>Times New Roman</vt:lpstr>
      <vt:lpstr>Arial</vt:lpstr>
      <vt:lpstr>Impact</vt:lpstr>
      <vt:lpstr>Meiryo</vt:lpstr>
      <vt:lpstr>Georgia</vt:lpstr>
      <vt:lpstr>Calibri</vt:lpstr>
      <vt:lpstr>IBM Plex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Manoel Fernando Alonso Gadi</cp:lastModifiedBy>
  <cp:revision>5</cp:revision>
  <dcterms:created xsi:type="dcterms:W3CDTF">2025-01-30T12:52:56Z</dcterms:created>
  <dcterms:modified xsi:type="dcterms:W3CDTF">2025-02-10T14:21:07Z</dcterms:modified>
</cp:coreProperties>
</file>